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South America 1820s. </a:t>
            </a:r>
            <a:r>
              <a:rPr lang="en-US" altLang="en-US" dirty="0" smtClean="0"/>
              <a:t>This map of South America from the 1820s records the comprehensive success of the independence movements. With the exception of the </a:t>
            </a:r>
            <a:r>
              <a:rPr lang="en-US" altLang="en-US" dirty="0" err="1" smtClean="0"/>
              <a:t>Guyanas</a:t>
            </a:r>
            <a:r>
              <a:rPr lang="en-US" altLang="en-US" dirty="0" smtClean="0"/>
              <a:t>, no colonial governments remain. As we examine this map, we are also reminded of the failure of two political experiments designed to hold together geographically and ethnically diverse regions in a single national government. In the northwest is Colombia (also called Gran Colombia), created by the era’s greatest revolutionary leader, </a:t>
            </a:r>
            <a:r>
              <a:rPr lang="en-US" altLang="en-US" dirty="0" err="1" smtClean="0"/>
              <a:t>Simón</a:t>
            </a:r>
            <a:r>
              <a:rPr lang="en-US" altLang="en-US" dirty="0" smtClean="0"/>
              <a:t> Bolívar. It quickly broke apart to form the modern nations of Venezuela, Colombia, and Ecuador. The United Provinces of Río de la Plata, located in the southeast, also soon collapsed, giving birth to the nations of Argentina, Paraguay, and Uruguay.</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864657D-C0F0-4F81-9A3C-729E1C83678B}"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716671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21.2: </a:t>
            </a:r>
            <a:r>
              <a:rPr lang="en-US" altLang="en-US" b="1" dirty="0" smtClean="0"/>
              <a:t>Industrialization in Europe, circa 1850. </a:t>
            </a:r>
            <a:r>
              <a:rPr lang="en-US" altLang="en-US" dirty="0" smtClean="0"/>
              <a:t>In 1850 industrialization was in its early stages on the European continent. The first industrial regions were comparatively close to England and possessed rich coal deposits: Belgium and the Ruhr district of Germany. Politics determined the location of railroads. Notice the star-shaped French network of rail lines emanating from Paris and the lines linking the different parts of the German Confederation. © Cengage Learning</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43E2E9C-3569-4557-8788-F0C742C5E833}"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980223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Paris Apartment at Night. </a:t>
            </a:r>
            <a:r>
              <a:rPr lang="en-US" altLang="en-US" dirty="0" smtClean="0"/>
              <a:t>This cutaway drawing in a French magazine shows the vertical segregation by social class that prevailed in the 1840s. The lower level is occupied by the concierge and her family. The first floor belongs to a wealthy family throwing a party</a:t>
            </a:r>
            <a:r>
              <a:rPr lang="en-US" altLang="en-US" baseline="0" dirty="0" smtClean="0"/>
              <a:t> </a:t>
            </a:r>
            <a:r>
              <a:rPr lang="en-US" altLang="en-US" dirty="0" smtClean="0"/>
              <a:t>for high-society friends. Middle-class people living on the next floor seem annoyed by the noise coming from below. Above them, a thief has entered an artist’s studio. A poor seamstress and her child live in the garret under the roof. When elevators were introduced in the late nineteenth century, people of different income levels were more likely segregated by neighborhoods instead of by floors.</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154FC9E-2E9A-49DF-8D30-FD64A82A79CD}"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941049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An Industrial Canal. </a:t>
            </a:r>
            <a:r>
              <a:rPr lang="en-US" altLang="en-US" dirty="0" smtClean="0"/>
              <a:t>In the late eighteenth and early nineteenth centuries, before railroads were introduced, many canals were constructed in England so that barges could transport heavy materials cheaply, such as coal for industrial works and steam engines, stone and bricks for buildings, clay for pottery works, and ores for metal foundries. Canals such as this one, which ran alongside a copper foundry, contributed greatly to Britain’s</a:t>
            </a:r>
            <a:r>
              <a:rPr lang="en-US" altLang="en-US" baseline="0" dirty="0" smtClean="0"/>
              <a:t> </a:t>
            </a:r>
            <a:r>
              <a:rPr lang="en-US" altLang="en-US" dirty="0" smtClean="0"/>
              <a:t>industrial development.</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8684738-8A5C-493C-90E8-59F4ADBD521C}"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2841094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Gas Lighting. </a:t>
            </a:r>
            <a:r>
              <a:rPr lang="en-US" altLang="en-US" dirty="0" smtClean="0"/>
              <a:t>For city dwellers, one of the most dramatic improvements brought by industrialization was the introduction of gas lighting. The gas used, a byproduct of heating coal to make coke for the iron industry, was distributed in iron pipes throughout the wealthier neighborhoods of big cities. Every evening at dusk, lamplighters went around lighting the street lamps.</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0E2E95F-B6DC-41A2-AE54-325DD6A5A40F}"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3257582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“Love Conquers Fear.” </a:t>
            </a:r>
            <a:r>
              <a:rPr lang="en-US" altLang="en-US" dirty="0" smtClean="0"/>
              <a:t>This is a sentimental Victorian drawing of children in a textile mill. Child labor was common in the first half of the nineteenth century, and workers were exposed to dangerous machines and moving belts, as well as to dust and dirt.</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F8C7B61-E1D4-4026-A778-6CA94FB06B2C}"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128568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Captain Swing Riots. </a:t>
            </a:r>
            <a:r>
              <a:rPr lang="en-US" altLang="en-US" dirty="0" smtClean="0"/>
              <a:t>When English landowners introduced reapers and other machines, rural laborers violently resisted by destroying the machines, setting fires, and sometimes attacking the owners and farm managers. The movement was finally repressed by county militias and troops.</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5B0B6CE-6097-4BBD-8A39-17539BFAE30E}" type="slidenum">
              <a:rPr lang="en-US" altLang="en-US" sz="1200">
                <a:latin typeface="Calibri" pitchFamily="34" charset="0"/>
              </a:rPr>
              <a:pPr eaLnBrk="1" hangingPunct="1"/>
              <a:t>22</a:t>
            </a:fld>
            <a:endParaRPr lang="en-US" altLang="en-US" sz="1200">
              <a:latin typeface="Calibri" pitchFamily="34" charset="0"/>
            </a:endParaRPr>
          </a:p>
        </p:txBody>
      </p:sp>
    </p:spTree>
    <p:extLst>
      <p:ext uri="{BB962C8B-B14F-4D97-AF65-F5344CB8AC3E}">
        <p14:creationId xmlns:p14="http://schemas.microsoft.com/office/powerpoint/2010/main" val="2089708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Railroad Bridge Across the Nile. </a:t>
            </a:r>
            <a:r>
              <a:rPr lang="en-US" altLang="en-US" dirty="0" smtClean="0"/>
              <a:t>In the second half of the nineteenth century, industrialized nations, especially Great Britain, sent engineers and equipment to build railroads in less industrialized parts of the world, such as India, South Africa, Latin America, and the Middle East. One such railway connected Cairo and Alexandria in Egypt. Here a railroad bridge crosses the Nile at </a:t>
            </a:r>
            <a:r>
              <a:rPr lang="en-US" altLang="en-US" dirty="0" err="1" smtClean="0"/>
              <a:t>Benha</a:t>
            </a:r>
            <a:r>
              <a:rPr lang="en-US" altLang="en-US" dirty="0" smtClean="0"/>
              <a:t> near the pyramids. Corbis</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61E1E3A-5712-4344-9C26-8BFC17D4D0FD}" type="slidenum">
              <a:rPr lang="en-US" altLang="en-US" sz="1200">
                <a:latin typeface="Calibri" pitchFamily="34" charset="0"/>
              </a:rPr>
              <a:pPr eaLnBrk="1" hangingPunct="1"/>
              <a:t>23</a:t>
            </a:fld>
            <a:endParaRPr lang="en-US" altLang="en-US" sz="1200">
              <a:latin typeface="Calibri" pitchFamily="34" charset="0"/>
            </a:endParaRPr>
          </a:p>
        </p:txBody>
      </p:sp>
    </p:spTree>
    <p:extLst>
      <p:ext uri="{BB962C8B-B14F-4D97-AF65-F5344CB8AC3E}">
        <p14:creationId xmlns:p14="http://schemas.microsoft.com/office/powerpoint/2010/main" val="53566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Manchester, the First Industrial City. </a:t>
            </a:r>
            <a:r>
              <a:rPr lang="en-US" altLang="en-US" dirty="0" smtClean="0"/>
              <a:t>The first cotton mills, built on the banks of the River Irwell in northern England, transformed Manchester from a country town into a booming industrial city. The use of chemicals to bleach and dye the cloth and the introduction of steam engines in the early nineteenth century to power the spinning and weaving machines made Manchester, for a time, the most polluted city on earth.</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138150C-9F7A-47CC-81D3-117B0EBD42F5}" type="slidenum">
              <a:rPr lang="en-US" altLang="en-US" sz="1200">
                <a:latin typeface="Calibri" pitchFamily="34" charset="0"/>
              </a:rPr>
              <a:pPr eaLnBrk="1" hangingPunct="1"/>
              <a:t>3</a:t>
            </a:fld>
            <a:endParaRPr lang="en-US" altLang="en-US" sz="1200">
              <a:latin typeface="Calibri" pitchFamily="34" charset="0"/>
            </a:endParaRPr>
          </a:p>
        </p:txBody>
      </p:sp>
    </p:spTree>
    <p:extLst>
      <p:ext uri="{BB962C8B-B14F-4D97-AF65-F5344CB8AC3E}">
        <p14:creationId xmlns:p14="http://schemas.microsoft.com/office/powerpoint/2010/main" val="2949516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technology and economy, society, and politics from 1750 to 1850.</a:t>
            </a:r>
            <a:endParaRPr lang="en-US" altLang="en-US" dirty="0" smtClean="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0F44807-2DB2-4FF1-8610-03E6A9F901B7}"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613151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21.1: </a:t>
            </a:r>
            <a:r>
              <a:rPr lang="en-US" altLang="en-US" b="1" dirty="0" smtClean="0"/>
              <a:t>The Industrial Revolution in Britain, circa 1850. </a:t>
            </a:r>
            <a:r>
              <a:rPr lang="en-US" altLang="en-US" dirty="0" smtClean="0"/>
              <a:t>The first industries arose in northern and western England. These regions had abundant coal and iron-ore deposits for the iron industry, as well as moist climate and fast-flowing rivers, factors important for the cotton textile industry. © Cengage Learning</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4D4284E-98D5-423C-8A4B-E5B9E0DB6F02}"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4027168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Wedgwood’s Potteries. </a:t>
            </a:r>
            <a:r>
              <a:rPr lang="en-US" altLang="en-US" dirty="0" smtClean="0"/>
              <a:t>In Staffordshire, England, Josiah Wedgwood established a factory to </a:t>
            </a:r>
            <a:r>
              <a:rPr lang="en-US" altLang="en-US" dirty="0" err="1" smtClean="0"/>
              <a:t>massproduce</a:t>
            </a:r>
            <a:r>
              <a:rPr lang="en-US" altLang="en-US" dirty="0" smtClean="0"/>
              <a:t> beautiful and inexpensive china. The bottle-shaped buildings are kilns in which thousands of pieces of china could be fired at one time. Kilns, factories, and housing were all mixed together in pottery towns, and smoke from burning coal filled the air.</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DEEE569-42CD-48D8-8E08-A1885E0CA3B3}"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3900504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Pin-Maker’s Workshop. </a:t>
            </a:r>
            <a:r>
              <a:rPr lang="en-US" altLang="en-US" dirty="0" smtClean="0"/>
              <a:t>The man in the middle (Fig. 2) is pulling wire off a spindle (G) and through a series of posts. This ensures that the wire will be perfectly straight. The worker seated on the lower right (Fig. 3) takes the long pieces of straightened wire and cuts them into shorter lengths. The man in the lower left-hand corner (Fig. 5) sharpens twelve to fifteen wires at a time by holding them against a grindstone turned by the worker in Fig. 6. The men in Figs. 4 and 7 put the finishing touches on the points. Other operations—such as forming the wire to the proper thickness, cleaning and coating it with tin, and attaching the heads—are depicted in other engravings in the same encyclopedia. The Pin Factory, plate 2 from Volume IV of the Encyclopedia of Denis Diderot (1713-84) and Jean le </a:t>
            </a:r>
            <a:r>
              <a:rPr lang="en-US" altLang="en-US" dirty="0" err="1" smtClean="0"/>
              <a:t>Rond</a:t>
            </a:r>
            <a:r>
              <a:rPr lang="en-US" altLang="en-US" dirty="0" smtClean="0"/>
              <a:t> </a:t>
            </a:r>
            <a:r>
              <a:rPr lang="en-US" altLang="en-US" dirty="0" err="1" smtClean="0"/>
              <a:t>d’Alembert</a:t>
            </a:r>
            <a:r>
              <a:rPr lang="en-US" altLang="en-US" dirty="0" smtClean="0"/>
              <a:t> (1717-83), 1751-52 (engraving), French School, (18th century) / Private Collection/The Bridgeman Art Library</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87520B5-375E-433E-B22A-384BE45C2145}"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484764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Pit Head of a Coal Mine. </a:t>
            </a:r>
            <a:r>
              <a:rPr lang="en-US" altLang="en-US" dirty="0" smtClean="0"/>
              <a:t>This is a small coal mine. In the center of this picture stands a </a:t>
            </a:r>
            <a:r>
              <a:rPr lang="en-US" altLang="en-US" dirty="0" err="1" smtClean="0"/>
              <a:t>Newcomen</a:t>
            </a:r>
            <a:r>
              <a:rPr lang="en-US" altLang="en-US" dirty="0" smtClean="0"/>
              <a:t> engine used to pump water from the shaft. The work of hauling coal out of the mine was still done by horses and mules. The smoke coming out of the smokestack is a trademark of the early industrial era.</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8FE9014-F867-4ACB-AD7C-0CF8E7C7D3CE}"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862649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Transatlantic Steamship Race. </a:t>
            </a:r>
            <a:r>
              <a:rPr lang="en-US" altLang="en-US" dirty="0" smtClean="0"/>
              <a:t>In 1838, two ships equipped with steam engines, the </a:t>
            </a:r>
            <a:r>
              <a:rPr lang="en-US" altLang="en-US" i="1" dirty="0" smtClean="0"/>
              <a:t>Sirius </a:t>
            </a:r>
            <a:r>
              <a:rPr lang="en-US" altLang="en-US" dirty="0" smtClean="0"/>
              <a:t>and the </a:t>
            </a:r>
            <a:r>
              <a:rPr lang="en-US" altLang="en-US" i="1" dirty="0" smtClean="0"/>
              <a:t>Great Western</a:t>
            </a:r>
            <a:r>
              <a:rPr lang="en-US" altLang="en-US" dirty="0" smtClean="0"/>
              <a:t>, steamed from England to New York. Although the </a:t>
            </a:r>
            <a:r>
              <a:rPr lang="en-US" altLang="en-US" i="1" dirty="0" smtClean="0"/>
              <a:t>Sirius </a:t>
            </a:r>
            <a:r>
              <a:rPr lang="en-US" altLang="en-US" dirty="0" smtClean="0"/>
              <a:t>left a few days earlier, the </a:t>
            </a:r>
            <a:r>
              <a:rPr lang="en-US" altLang="en-US" i="1" dirty="0" smtClean="0"/>
              <a:t>Great Western</a:t>
            </a:r>
            <a:r>
              <a:rPr lang="en-US" altLang="en-US" dirty="0" smtClean="0"/>
              <a:t>—shown here arriving in New York harbor—almost caught up with it, arriving just four hours after the </a:t>
            </a:r>
            <a:r>
              <a:rPr lang="en-US" altLang="en-US" i="1" dirty="0" smtClean="0"/>
              <a:t>Sirius</a:t>
            </a:r>
            <a:r>
              <a:rPr lang="en-US" altLang="en-US" dirty="0" smtClean="0"/>
              <a:t>. This race inaugurated regular transatlantic steamship service.</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6F09E48-352E-4F92-B925-2816E3666377}"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4147334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a:t>
            </a:r>
            <a:r>
              <a:rPr lang="en-US" altLang="en-US" b="1" i="1" dirty="0" smtClean="0"/>
              <a:t>De Witt Clinton</a:t>
            </a:r>
            <a:r>
              <a:rPr lang="en-US" altLang="en-US" b="1" i="0" dirty="0" smtClean="0"/>
              <a:t> </a:t>
            </a:r>
            <a:r>
              <a:rPr lang="en-US" altLang="en-US" b="1" dirty="0" smtClean="0"/>
              <a:t>Locomotive, 1835–1840. </a:t>
            </a:r>
            <a:r>
              <a:rPr lang="en-US" altLang="en-US" dirty="0" smtClean="0"/>
              <a:t>The </a:t>
            </a:r>
            <a:r>
              <a:rPr lang="en-US" altLang="en-US" i="1" dirty="0" smtClean="0"/>
              <a:t>De Witt Clinton </a:t>
            </a:r>
            <a:r>
              <a:rPr lang="en-US" altLang="en-US" dirty="0" smtClean="0"/>
              <a:t>was the first steam locomotive built in the United States. The high smokestack let the hot cinders cool so they would not set fire to nearby trees, an important consideration at a time when eastern North America was still covered with forest. The three passenger cars are clearly horse carriages fitted with railroad wheels.</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35ED848-E415-4A7D-92D3-2CC6A2FD3BDB}"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23562547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pPr>
            <a:r>
              <a:rPr lang="en-US" altLang="en-US" sz="3200" dirty="0" smtClean="0">
                <a:latin typeface="Arial" pitchFamily="34" charset="0"/>
              </a:rPr>
              <a:t>Chapter 21</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Early Industrial Revolution, 1760-1851</a:t>
            </a:r>
          </a:p>
        </p:txBody>
      </p:sp>
    </p:spTree>
    <p:extLst>
      <p:ext uri="{BB962C8B-B14F-4D97-AF65-F5344CB8AC3E}">
        <p14:creationId xmlns:p14="http://schemas.microsoft.com/office/powerpoint/2010/main" val="1360263819"/>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1842" y="1524000"/>
            <a:ext cx="7772400" cy="492443"/>
          </a:xfrm>
        </p:spPr>
        <p:txBody>
          <a:bodyPr/>
          <a:lstStyle/>
          <a:p>
            <a:r>
              <a:rPr lang="en-US" altLang="en-US" sz="2600" dirty="0" smtClean="0"/>
              <a:t>A Pin-Maker’s Workshop</a:t>
            </a:r>
            <a:endParaRPr lang="en-US" sz="2600" dirty="0"/>
          </a:p>
        </p:txBody>
      </p:sp>
      <p:pic>
        <p:nvPicPr>
          <p:cNvPr id="18433" name="Picture 1" descr="A Pin-Maker’s Workshop. The man in the middle (Fig. 2) is pulling wire off a spindle (G) and through a series of posts. This ensures that the wire will be perfectly straight. The worker seated on the lower right (Fig. 3) takes the long pieces of straightened wire and cuts them into shorter lengths. The man in the lower left-hand corner (Fig. 5) sharpens twelve to fifteen wires at a time by holding them against a grindstone turned by the worker in Fig. 6. The men in Figs. 4 and 7 put the finishing touches on the points. Other operations—such as forming the wire to the proper thickness, cleaning and coating it with tin, and attaching the heads—are depicted in other engravings in the same encyclopedia. The Pin Factory, plate 2 from Volume IV of the Encyclopedia of Denis Diderot (1713-84) and Jean le Rond d’Alembert (1717-83), 1751-52 (engraving), French School, (18th century) / Private Collection/The Bridgeman Art Libra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2197100"/>
            <a:ext cx="8636000"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601054"/>
            <a:ext cx="685800" cy="276999"/>
          </a:xfrm>
        </p:spPr>
        <p:txBody>
          <a:bodyPr/>
          <a:lstStyle/>
          <a:p>
            <a:pPr eaLnBrk="1" hangingPunct="1"/>
            <a:r>
              <a:rPr lang="en-US" altLang="en-US" sz="1200" b="1" dirty="0" smtClean="0"/>
              <a:t> p585</a:t>
            </a:r>
            <a:endParaRPr lang="en-US" altLang="en-US" sz="1200" b="1" dirty="0"/>
          </a:p>
        </p:txBody>
      </p:sp>
    </p:spTree>
    <p:extLst>
      <p:ext uri="{BB962C8B-B14F-4D97-AF65-F5344CB8AC3E}">
        <p14:creationId xmlns:p14="http://schemas.microsoft.com/office/powerpoint/2010/main" val="971176597"/>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4967"/>
            <a:ext cx="7772400" cy="492443"/>
          </a:xfrm>
        </p:spPr>
        <p:txBody>
          <a:bodyPr/>
          <a:lstStyle/>
          <a:p>
            <a:r>
              <a:rPr lang="en-US" altLang="en-US" sz="2600" dirty="0" smtClean="0"/>
              <a:t>Pit Head of a Coal Mine</a:t>
            </a:r>
            <a:endParaRPr lang="en-US" sz="2600" dirty="0"/>
          </a:p>
        </p:txBody>
      </p:sp>
      <p:pic>
        <p:nvPicPr>
          <p:cNvPr id="20481" name="Picture 1" descr="Pit Head of a Coal Mine. This is a small coal mine. In the center of this picture stands a Newcomen engine used to pump water from the shaft. The work of hauling coal out of the mine was still done by horses and mules. The smoke coming out of the smokestack is a trademark of the early industrial er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25500"/>
            <a:ext cx="86360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p587</a:t>
            </a:r>
          </a:p>
        </p:txBody>
      </p:sp>
    </p:spTree>
    <p:extLst>
      <p:ext uri="{BB962C8B-B14F-4D97-AF65-F5344CB8AC3E}">
        <p14:creationId xmlns:p14="http://schemas.microsoft.com/office/powerpoint/2010/main" val="1431438109"/>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8169"/>
            <a:ext cx="7772400" cy="492443"/>
          </a:xfrm>
        </p:spPr>
        <p:txBody>
          <a:bodyPr/>
          <a:lstStyle/>
          <a:p>
            <a:r>
              <a:rPr lang="en-US" altLang="en-US" sz="2600" dirty="0" smtClean="0"/>
              <a:t>Transatlantic Steamship Race</a:t>
            </a:r>
            <a:endParaRPr lang="en-US" sz="2600" dirty="0"/>
          </a:p>
        </p:txBody>
      </p:sp>
      <p:pic>
        <p:nvPicPr>
          <p:cNvPr id="22529" name="Picture 1" descr="Transatlantic Steamship Race. In 1838, two ships equipped with steam engines, the Sirius and the Great Western, steamed from England to New York. Although the Sirius left a few days earlier, the Great Western—shown here arriving in New York harbor—almost caught up with it, arriving just four hours after the Sirius. This race inaugurated regular transatlantic steamship servi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93942"/>
            <a:ext cx="8636000"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p588</a:t>
            </a:r>
          </a:p>
        </p:txBody>
      </p:sp>
    </p:spTree>
    <p:extLst>
      <p:ext uri="{BB962C8B-B14F-4D97-AF65-F5344CB8AC3E}">
        <p14:creationId xmlns:p14="http://schemas.microsoft.com/office/powerpoint/2010/main" val="2185409410"/>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8757"/>
            <a:ext cx="7772400" cy="492443"/>
          </a:xfrm>
        </p:spPr>
        <p:txBody>
          <a:bodyPr/>
          <a:lstStyle/>
          <a:p>
            <a:r>
              <a:rPr lang="en-US" altLang="en-US" sz="2600" dirty="0" smtClean="0"/>
              <a:t>The </a:t>
            </a:r>
            <a:r>
              <a:rPr lang="en-US" altLang="en-US" sz="2600" i="1" dirty="0" smtClean="0"/>
              <a:t>De Witt Clinton</a:t>
            </a:r>
            <a:r>
              <a:rPr lang="en-US" altLang="en-US" sz="2600" i="0" dirty="0" smtClean="0"/>
              <a:t> </a:t>
            </a:r>
            <a:r>
              <a:rPr lang="en-US" altLang="en-US" sz="2600" dirty="0" smtClean="0"/>
              <a:t>Locomotive, 1835–1840</a:t>
            </a:r>
            <a:endParaRPr lang="en-US" sz="2600" dirty="0"/>
          </a:p>
        </p:txBody>
      </p:sp>
      <p:pic>
        <p:nvPicPr>
          <p:cNvPr id="24577" name="Picture 1" descr="The De Witt Clinton Locomotive, 1835–1840. The De Witt Clinton was the first steam locomotive built in the United States. The high smokestack let the hot cinders cool so they would not set fire to nearby trees, an important consideration at a time when eastern North America was still covered with forest. The three passenger cars are clearly horse carriages fitted with railroad wheel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1200"/>
            <a:ext cx="86360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42960" y="6581001"/>
            <a:ext cx="685800" cy="276999"/>
          </a:xfrm>
        </p:spPr>
        <p:txBody>
          <a:bodyPr/>
          <a:lstStyle/>
          <a:p>
            <a:r>
              <a:rPr lang="en-US" altLang="en-US" sz="1200" b="1" dirty="0" smtClean="0"/>
              <a:t> p589</a:t>
            </a:r>
          </a:p>
        </p:txBody>
      </p:sp>
    </p:spTree>
    <p:extLst>
      <p:ext uri="{BB962C8B-B14F-4D97-AF65-F5344CB8AC3E}">
        <p14:creationId xmlns:p14="http://schemas.microsoft.com/office/powerpoint/2010/main" val="478011728"/>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The Impact of the Early Industrial Revolution</a:t>
            </a:r>
          </a:p>
        </p:txBody>
      </p:sp>
      <p:sp>
        <p:nvSpPr>
          <p:cNvPr id="26626" name="Rectangle 3"/>
          <p:cNvSpPr>
            <a:spLocks noGrp="1" noChangeArrowheads="1"/>
          </p:cNvSpPr>
          <p:nvPr>
            <p:ph type="body" idx="1"/>
          </p:nvPr>
        </p:nvSpPr>
        <p:spPr>
          <a:xfrm>
            <a:off x="685800" y="1524000"/>
            <a:ext cx="7772400" cy="5311775"/>
          </a:xfrm>
          <a:noFill/>
        </p:spPr>
        <p:txBody>
          <a:bodyPr/>
          <a:lstStyle/>
          <a:p>
            <a:pPr eaLnBrk="1" hangingPunct="1">
              <a:buFontTx/>
              <a:buChar char="•"/>
            </a:pPr>
            <a:r>
              <a:rPr lang="en-US" altLang="en-US" dirty="0" smtClean="0">
                <a:latin typeface="Arial" pitchFamily="34" charset="0"/>
              </a:rPr>
              <a:t>The New Industrial Cities</a:t>
            </a:r>
          </a:p>
          <a:p>
            <a:pPr marL="1085850" lvl="1" indent="-342900" eaLnBrk="1" hangingPunct="1">
              <a:buFontTx/>
              <a:buChar char="•"/>
            </a:pPr>
            <a:r>
              <a:rPr lang="en-US" altLang="en-US" dirty="0" smtClean="0">
                <a:latin typeface="Arial" pitchFamily="34" charset="0"/>
              </a:rPr>
              <a:t>Urbanization and the working poor</a:t>
            </a:r>
          </a:p>
          <a:p>
            <a:pPr marL="1085850" lvl="1" indent="-342900" eaLnBrk="1" hangingPunct="1">
              <a:buFontTx/>
              <a:buChar char="•"/>
            </a:pPr>
            <a:r>
              <a:rPr lang="en-US" altLang="en-US" dirty="0" smtClean="0">
                <a:latin typeface="Arial" pitchFamily="34" charset="0"/>
              </a:rPr>
              <a:t>Municipal reforms</a:t>
            </a:r>
          </a:p>
          <a:p>
            <a:pPr eaLnBrk="1" hangingPunct="1">
              <a:buFontTx/>
              <a:buChar char="•"/>
            </a:pPr>
            <a:r>
              <a:rPr lang="en-US" altLang="en-US" dirty="0" smtClean="0">
                <a:latin typeface="Arial" pitchFamily="34" charset="0"/>
              </a:rPr>
              <a:t>Rural Environments</a:t>
            </a:r>
          </a:p>
          <a:p>
            <a:pPr eaLnBrk="1" hangingPunct="1">
              <a:buFontTx/>
              <a:buChar char="•"/>
            </a:pPr>
            <a:r>
              <a:rPr lang="en-US" altLang="en-US" dirty="0" smtClean="0">
                <a:latin typeface="Arial" pitchFamily="34" charset="0"/>
              </a:rPr>
              <a:t>Working Conditions</a:t>
            </a:r>
          </a:p>
          <a:p>
            <a:pPr marL="1085850" lvl="1" indent="-342900" eaLnBrk="1" hangingPunct="1">
              <a:buFontTx/>
              <a:buChar char="•"/>
            </a:pPr>
            <a:r>
              <a:rPr lang="en-US" altLang="en-US" dirty="0" smtClean="0">
                <a:latin typeface="Arial" pitchFamily="34" charset="0"/>
              </a:rPr>
              <a:t>Unskilled labor / child labor</a:t>
            </a:r>
          </a:p>
          <a:p>
            <a:pPr marL="1085850" lvl="1" indent="-342900" eaLnBrk="1" hangingPunct="1">
              <a:buFontTx/>
              <a:buChar char="•"/>
            </a:pPr>
            <a:r>
              <a:rPr lang="en-US" altLang="en-US" dirty="0" smtClean="0">
                <a:latin typeface="Arial" pitchFamily="34" charset="0"/>
              </a:rPr>
              <a:t>Separation of work and home</a:t>
            </a:r>
          </a:p>
          <a:p>
            <a:pPr eaLnBrk="1" hangingPunct="1">
              <a:buFontTx/>
              <a:buChar char="•"/>
            </a:pPr>
            <a:r>
              <a:rPr lang="en-US" altLang="en-US" dirty="0" smtClean="0">
                <a:latin typeface="Arial" pitchFamily="34" charset="0"/>
              </a:rPr>
              <a:t>Changes in Society</a:t>
            </a:r>
          </a:p>
          <a:p>
            <a:pPr marL="1085850" lvl="1" indent="-342900" eaLnBrk="1" hangingPunct="1">
              <a:buFontTx/>
              <a:buChar char="•"/>
            </a:pPr>
            <a:r>
              <a:rPr lang="en-US" altLang="en-US" dirty="0" smtClean="0">
                <a:latin typeface="Arial" pitchFamily="34" charset="0"/>
              </a:rPr>
              <a:t>The middle classes emerge</a:t>
            </a:r>
          </a:p>
        </p:txBody>
      </p:sp>
    </p:spTree>
    <p:extLst>
      <p:ext uri="{BB962C8B-B14F-4D97-AF65-F5344CB8AC3E}">
        <p14:creationId xmlns:p14="http://schemas.microsoft.com/office/powerpoint/2010/main" val="24901793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1371600" y="152400"/>
            <a:ext cx="6553200" cy="1447800"/>
          </a:xfrm>
          <a:noFill/>
        </p:spPr>
        <p:txBody>
          <a:bodyPr/>
          <a:lstStyle/>
          <a:p>
            <a:pPr eaLnBrk="1" hangingPunct="1"/>
            <a:r>
              <a:rPr lang="en-US" altLang="en-US" dirty="0" smtClean="0">
                <a:solidFill>
                  <a:schemeClr val="tx1"/>
                </a:solidFill>
                <a:latin typeface="Arial" pitchFamily="34" charset="0"/>
              </a:rPr>
              <a:t>New Economic and Political Ideas</a:t>
            </a:r>
          </a:p>
        </p:txBody>
      </p:sp>
      <p:sp>
        <p:nvSpPr>
          <p:cNvPr id="27650" name="Rectangle 3"/>
          <p:cNvSpPr>
            <a:spLocks noGrp="1" noChangeArrowheads="1"/>
          </p:cNvSpPr>
          <p:nvPr>
            <p:ph type="body" idx="1"/>
          </p:nvPr>
        </p:nvSpPr>
        <p:spPr>
          <a:xfrm>
            <a:off x="685800" y="1752600"/>
            <a:ext cx="7772400" cy="4130675"/>
          </a:xfrm>
          <a:noFill/>
        </p:spPr>
        <p:txBody>
          <a:bodyPr/>
          <a:lstStyle/>
          <a:p>
            <a:pPr eaLnBrk="1" hangingPunct="1">
              <a:buFontTx/>
              <a:buChar char="•"/>
            </a:pPr>
            <a:r>
              <a:rPr lang="en-US" altLang="en-US" dirty="0" smtClean="0">
                <a:latin typeface="Arial" pitchFamily="34" charset="0"/>
              </a:rPr>
              <a:t>Laissez Faire and Its Critics</a:t>
            </a:r>
          </a:p>
          <a:p>
            <a:pPr marL="1085850" lvl="1" indent="-342900" eaLnBrk="1" hangingPunct="1">
              <a:buFontTx/>
              <a:buChar char="•"/>
            </a:pPr>
            <a:r>
              <a:rPr lang="en-US" altLang="en-US" dirty="0" smtClean="0">
                <a:latin typeface="Arial" pitchFamily="34" charset="0"/>
              </a:rPr>
              <a:t>Adam Smith</a:t>
            </a:r>
          </a:p>
          <a:p>
            <a:pPr marL="1085850" lvl="1" indent="-342900" eaLnBrk="1" hangingPunct="1">
              <a:buFontTx/>
              <a:buChar char="•"/>
            </a:pPr>
            <a:r>
              <a:rPr lang="en-US" altLang="en-US" dirty="0" smtClean="0">
                <a:latin typeface="Arial" pitchFamily="34" charset="0"/>
              </a:rPr>
              <a:t>Malthus and Ricardo</a:t>
            </a:r>
          </a:p>
          <a:p>
            <a:pPr marL="1085850" lvl="1" indent="-342900" eaLnBrk="1" hangingPunct="1">
              <a:buFontTx/>
              <a:buChar char="•"/>
            </a:pPr>
            <a:r>
              <a:rPr lang="en-US" altLang="en-US" dirty="0" smtClean="0">
                <a:latin typeface="Arial" pitchFamily="34" charset="0"/>
              </a:rPr>
              <a:t>Bentham and List</a:t>
            </a:r>
          </a:p>
          <a:p>
            <a:pPr marL="1085850" lvl="1" indent="-342900" eaLnBrk="1" hangingPunct="1">
              <a:buFontTx/>
              <a:buChar char="•"/>
            </a:pPr>
            <a:r>
              <a:rPr lang="en-US" altLang="en-US" dirty="0" smtClean="0">
                <a:latin typeface="Arial" pitchFamily="34" charset="0"/>
              </a:rPr>
              <a:t>Marx</a:t>
            </a:r>
          </a:p>
          <a:p>
            <a:pPr eaLnBrk="1" hangingPunct="1">
              <a:buFontTx/>
              <a:buChar char="•"/>
            </a:pPr>
            <a:r>
              <a:rPr lang="en-US" altLang="en-US" dirty="0" smtClean="0">
                <a:latin typeface="Arial" pitchFamily="34" charset="0"/>
              </a:rPr>
              <a:t>Protests and Reforms</a:t>
            </a:r>
          </a:p>
          <a:p>
            <a:pPr marL="1085850" lvl="1" indent="-342900" eaLnBrk="1" hangingPunct="1">
              <a:buFontTx/>
              <a:buChar char="•"/>
            </a:pPr>
            <a:r>
              <a:rPr lang="en-US" altLang="en-US" dirty="0" smtClean="0">
                <a:latin typeface="Arial" pitchFamily="34" charset="0"/>
              </a:rPr>
              <a:t>Factory Act (1833)</a:t>
            </a:r>
          </a:p>
        </p:txBody>
      </p:sp>
    </p:spTree>
    <p:extLst>
      <p:ext uri="{BB962C8B-B14F-4D97-AF65-F5344CB8AC3E}">
        <p14:creationId xmlns:p14="http://schemas.microsoft.com/office/powerpoint/2010/main" val="3585001908"/>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Industrialization in Europe, circa 1850</a:t>
            </a:r>
            <a:endParaRPr lang="en-US" sz="2600" dirty="0"/>
          </a:p>
        </p:txBody>
      </p:sp>
      <p:pic>
        <p:nvPicPr>
          <p:cNvPr id="28673" name="Picture 1" descr="Map 22.2: Industrialization in Europe, circa 1850. In 1850 industrialization was in its early stages on the European continent. The first industrial regions were comparatively close to England and possessed rich coal deposits: Belgium and the Ruhr district of Germany. Politics determined the location of railroads. Notice the star-shaped French network of rail lines emanating from Paris and the lines linking the different parts of the German Confedera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55600" y="528048"/>
            <a:ext cx="8432800" cy="602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71861" y="6590626"/>
            <a:ext cx="1295400" cy="276999"/>
          </a:xfrm>
        </p:spPr>
        <p:txBody>
          <a:bodyPr/>
          <a:lstStyle/>
          <a:p>
            <a:r>
              <a:rPr lang="en-US" altLang="en-US" sz="1200" b="1" dirty="0" smtClean="0"/>
              <a:t>Map 21.2 p591</a:t>
            </a:r>
          </a:p>
        </p:txBody>
      </p:sp>
    </p:spTree>
    <p:extLst>
      <p:ext uri="{BB962C8B-B14F-4D97-AF65-F5344CB8AC3E}">
        <p14:creationId xmlns:p14="http://schemas.microsoft.com/office/powerpoint/2010/main" val="282339082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778"/>
            <a:ext cx="7772400" cy="492443"/>
          </a:xfrm>
        </p:spPr>
        <p:txBody>
          <a:bodyPr/>
          <a:lstStyle/>
          <a:p>
            <a:r>
              <a:rPr lang="en-US" altLang="en-US" sz="2600" dirty="0" smtClean="0"/>
              <a:t>Paris Apartment at Night</a:t>
            </a:r>
            <a:endParaRPr lang="en-US" sz="2600" dirty="0"/>
          </a:p>
        </p:txBody>
      </p:sp>
      <p:pic>
        <p:nvPicPr>
          <p:cNvPr id="30721" name="Picture 1" descr="Paris Apartment at Night. This cutaway drawing in a French magazine shows the vertical segregation by social class that prevailed in the 1840s. The lower level is occupied by the concierge and her family. The first floor belongs to a wealthy family throwing a party for high-society friends. Middle-class people living on the next floor seem annoyed by the noise coming from below. Above them, a thief has entered an artist’s studio. A poor seamstress and her child live in the garret under the roof. When elevators were introduced in the late nineteenth century, people of different income levels were more likely segregated by neighborhoods instead of by floor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609600"/>
            <a:ext cx="4713478"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14427"/>
            <a:ext cx="609600" cy="276999"/>
          </a:xfrm>
        </p:spPr>
        <p:txBody>
          <a:bodyPr/>
          <a:lstStyle/>
          <a:p>
            <a:r>
              <a:rPr lang="en-US" altLang="en-US" sz="1200" b="1" dirty="0" smtClean="0"/>
              <a:t> p592</a:t>
            </a:r>
          </a:p>
        </p:txBody>
      </p:sp>
    </p:spTree>
    <p:extLst>
      <p:ext uri="{BB962C8B-B14F-4D97-AF65-F5344CB8AC3E}">
        <p14:creationId xmlns:p14="http://schemas.microsoft.com/office/powerpoint/2010/main" val="886600318"/>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81325"/>
            <a:ext cx="7772400" cy="492443"/>
          </a:xfrm>
        </p:spPr>
        <p:txBody>
          <a:bodyPr/>
          <a:lstStyle/>
          <a:p>
            <a:r>
              <a:rPr lang="en-US" altLang="en-US" sz="2600" dirty="0" smtClean="0"/>
              <a:t>An Industrial Canal</a:t>
            </a:r>
            <a:endParaRPr lang="en-US" sz="2600" dirty="0"/>
          </a:p>
        </p:txBody>
      </p:sp>
      <p:pic>
        <p:nvPicPr>
          <p:cNvPr id="32769" name="Picture 1" descr="An Industrial Canal. In the late eighteenth and early nineteenth centuries, before railroads were introduced, many canals were constructed in England so that barges could transport heavy materials cheaply, such as coal for industrial works and steam engines, stone and bricks for buildings, clay for pottery works, and ores for metal foundries. Canals such as this one, which ran alongside a copper foundry, contributed greatly to Britain’s industrial developme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79400" y="774700"/>
            <a:ext cx="86360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181" y="6581001"/>
            <a:ext cx="609600" cy="276999"/>
          </a:xfrm>
        </p:spPr>
        <p:txBody>
          <a:bodyPr/>
          <a:lstStyle/>
          <a:p>
            <a:r>
              <a:rPr lang="en-US" altLang="en-US" sz="1200" b="1" dirty="0" smtClean="0"/>
              <a:t> p593</a:t>
            </a:r>
          </a:p>
        </p:txBody>
      </p:sp>
    </p:spTree>
    <p:extLst>
      <p:ext uri="{BB962C8B-B14F-4D97-AF65-F5344CB8AC3E}">
        <p14:creationId xmlns:p14="http://schemas.microsoft.com/office/powerpoint/2010/main" val="890047356"/>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0957"/>
            <a:ext cx="9144000" cy="492443"/>
          </a:xfrm>
        </p:spPr>
        <p:txBody>
          <a:bodyPr/>
          <a:lstStyle/>
          <a:p>
            <a:r>
              <a:rPr lang="en-US" altLang="en-US" sz="2600" dirty="0" smtClean="0"/>
              <a:t>Gas Lighting</a:t>
            </a:r>
            <a:endParaRPr lang="en-US" sz="2600" dirty="0"/>
          </a:p>
        </p:txBody>
      </p:sp>
      <p:pic>
        <p:nvPicPr>
          <p:cNvPr id="34817" name="Picture 1" descr="Gas Lighting. For city dwellers, one of the most dramatic improvements brought by industrialization was the introduction of gas lighting. The gas used, a byproduct of heating coal to make coke for the iron industry, was distributed in iron pipes throughout the wealthier neighborhoods of big cities. Every evening at dusk, lamplighters went around lighting the street lamp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7669" y="564203"/>
            <a:ext cx="5621354" cy="613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62553"/>
            <a:ext cx="609600" cy="276999"/>
          </a:xfrm>
        </p:spPr>
        <p:txBody>
          <a:bodyPr/>
          <a:lstStyle/>
          <a:p>
            <a:r>
              <a:rPr lang="en-US" altLang="en-US" sz="1200" b="1" dirty="0" smtClean="0"/>
              <a:t> p594</a:t>
            </a:r>
          </a:p>
        </p:txBody>
      </p:sp>
    </p:spTree>
    <p:extLst>
      <p:ext uri="{BB962C8B-B14F-4D97-AF65-F5344CB8AC3E}">
        <p14:creationId xmlns:p14="http://schemas.microsoft.com/office/powerpoint/2010/main" val="205827039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40957"/>
            <a:ext cx="7772400" cy="492443"/>
          </a:xfrm>
        </p:spPr>
        <p:txBody>
          <a:bodyPr/>
          <a:lstStyle/>
          <a:p>
            <a:r>
              <a:rPr lang="en-US" altLang="en-US" sz="2600" dirty="0" smtClean="0"/>
              <a:t>South America 1820s</a:t>
            </a:r>
            <a:endParaRPr lang="en-US" sz="2600" dirty="0"/>
          </a:p>
        </p:txBody>
      </p:sp>
      <p:pic>
        <p:nvPicPr>
          <p:cNvPr id="5121" name="Picture 1" descr="South America 1820s. This map of South America from the 1820s records the comprehensive success of the independence movements. With the exception of the Guyanas, no colonial governments remain. As we examine this map, we are also reminded of the failure of two political experiments designed to hold together geographically and ethnically diverse regions in a single national government. In the northwest is Colombia (also called Gran Colombia), created by the era’s greatest revolutionary leader, Simón Bolívar. It quickly broke apart to form the modern nations of Venezuela, Colombia, and Ecuador. The United Provinces of Río de la Plata, located in the southeast, also soon collapsed, giving birth to the nations of Argentina, Paraguay, and Urugua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623740"/>
            <a:ext cx="4889500" cy="6158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583130" cy="304800"/>
          </a:xfrm>
        </p:spPr>
        <p:txBody>
          <a:bodyPr/>
          <a:lstStyle/>
          <a:p>
            <a:r>
              <a:rPr lang="en-US" altLang="en-US" sz="1200" b="1" dirty="0" smtClean="0"/>
              <a:t>p574</a:t>
            </a:r>
          </a:p>
        </p:txBody>
      </p:sp>
    </p:spTree>
    <p:extLst>
      <p:ext uri="{BB962C8B-B14F-4D97-AF65-F5344CB8AC3E}">
        <p14:creationId xmlns:p14="http://schemas.microsoft.com/office/powerpoint/2010/main" val="2235554133"/>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778"/>
            <a:ext cx="7772400" cy="492443"/>
          </a:xfrm>
        </p:spPr>
        <p:txBody>
          <a:bodyPr/>
          <a:lstStyle/>
          <a:p>
            <a:r>
              <a:rPr lang="en-US" altLang="en-US" sz="2600" dirty="0" smtClean="0"/>
              <a:t>“Love Conquers Fear”</a:t>
            </a:r>
            <a:endParaRPr lang="en-US" sz="2600" dirty="0"/>
          </a:p>
        </p:txBody>
      </p:sp>
      <p:pic>
        <p:nvPicPr>
          <p:cNvPr id="36865" name="Picture 1" descr="“Love Conquers Fear.” This is a sentimental Victorian drawing of children in a textile mill. Child labor was common in the first half of the nineteenth century, and workers were exposed to dangerous machines and moving belts, as well as to dust and dir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73300" y="515686"/>
            <a:ext cx="4508500" cy="624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181" y="6585552"/>
            <a:ext cx="609600" cy="276999"/>
          </a:xfrm>
        </p:spPr>
        <p:txBody>
          <a:bodyPr/>
          <a:lstStyle/>
          <a:p>
            <a:r>
              <a:rPr lang="en-US" altLang="en-US" sz="1200" b="1" dirty="0" smtClean="0"/>
              <a:t> p595</a:t>
            </a:r>
          </a:p>
        </p:txBody>
      </p:sp>
    </p:spTree>
    <p:extLst>
      <p:ext uri="{BB962C8B-B14F-4D97-AF65-F5344CB8AC3E}">
        <p14:creationId xmlns:p14="http://schemas.microsoft.com/office/powerpoint/2010/main" val="1986811226"/>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The Limits of Industrialization Outside the West</a:t>
            </a:r>
          </a:p>
        </p:txBody>
      </p:sp>
      <p:sp>
        <p:nvSpPr>
          <p:cNvPr id="38914" name="Rectangle 3"/>
          <p:cNvSpPr>
            <a:spLocks noGrp="1" noChangeArrowheads="1"/>
          </p:cNvSpPr>
          <p:nvPr>
            <p:ph type="body" idx="1"/>
          </p:nvPr>
        </p:nvSpPr>
        <p:spPr>
          <a:xfrm>
            <a:off x="685800" y="1752600"/>
            <a:ext cx="7772400" cy="4130361"/>
          </a:xfrm>
        </p:spPr>
        <p:txBody>
          <a:bodyPr/>
          <a:lstStyle/>
          <a:p>
            <a:pPr marL="0" indent="0" eaLnBrk="1" hangingPunct="1">
              <a:buFontTx/>
              <a:buChar char="•"/>
            </a:pPr>
            <a:r>
              <a:rPr lang="en-US" altLang="en-US" dirty="0" smtClean="0">
                <a:latin typeface="Arial" pitchFamily="34" charset="0"/>
              </a:rPr>
              <a:t>Egypt</a:t>
            </a:r>
          </a:p>
          <a:p>
            <a:pPr lvl="1" eaLnBrk="1" hangingPunct="1">
              <a:buFontTx/>
              <a:buChar char="•"/>
            </a:pPr>
            <a:r>
              <a:rPr lang="en-US" altLang="en-US" dirty="0" smtClean="0">
                <a:latin typeface="Arial" pitchFamily="34" charset="0"/>
              </a:rPr>
              <a:t>Muhammad Ali and attempted reform</a:t>
            </a:r>
          </a:p>
          <a:p>
            <a:pPr marL="0" indent="0" eaLnBrk="1" hangingPunct="1">
              <a:buFontTx/>
              <a:buChar char="•"/>
            </a:pPr>
            <a:r>
              <a:rPr lang="en-US" altLang="en-US" dirty="0" smtClean="0">
                <a:latin typeface="Arial" pitchFamily="34" charset="0"/>
              </a:rPr>
              <a:t>India</a:t>
            </a:r>
          </a:p>
          <a:p>
            <a:pPr lvl="1" eaLnBrk="1" hangingPunct="1">
              <a:buFontTx/>
              <a:buChar char="•"/>
            </a:pPr>
            <a:r>
              <a:rPr lang="en-US" altLang="en-US" dirty="0" smtClean="0">
                <a:latin typeface="Arial" pitchFamily="34" charset="0"/>
              </a:rPr>
              <a:t>Crisis in Indian textile production</a:t>
            </a:r>
          </a:p>
          <a:p>
            <a:pPr marL="0" indent="0" eaLnBrk="1" hangingPunct="1">
              <a:buFontTx/>
              <a:buChar char="•"/>
            </a:pPr>
            <a:r>
              <a:rPr lang="en-US" altLang="en-US" dirty="0" smtClean="0">
                <a:latin typeface="Arial" pitchFamily="34" charset="0"/>
              </a:rPr>
              <a:t>China</a:t>
            </a:r>
          </a:p>
          <a:p>
            <a:pPr lvl="1" eaLnBrk="1" hangingPunct="1">
              <a:buFontTx/>
              <a:buChar char="•"/>
            </a:pPr>
            <a:r>
              <a:rPr lang="en-US" altLang="en-US" dirty="0" smtClean="0">
                <a:latin typeface="Arial" pitchFamily="34" charset="0"/>
              </a:rPr>
              <a:t>European threats</a:t>
            </a:r>
          </a:p>
          <a:p>
            <a:pPr lvl="1" eaLnBrk="1" hangingPunct="1">
              <a:buFontTx/>
              <a:buChar char="•"/>
            </a:pPr>
            <a:r>
              <a:rPr lang="en-US" altLang="en-US" dirty="0" smtClean="0">
                <a:latin typeface="Arial" pitchFamily="34" charset="0"/>
              </a:rPr>
              <a:t>Agriculture and innovation</a:t>
            </a:r>
          </a:p>
        </p:txBody>
      </p:sp>
    </p:spTree>
    <p:extLst>
      <p:ext uri="{BB962C8B-B14F-4D97-AF65-F5344CB8AC3E}">
        <p14:creationId xmlns:p14="http://schemas.microsoft.com/office/powerpoint/2010/main" val="1948710909"/>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2936"/>
            <a:ext cx="7772400" cy="492443"/>
          </a:xfrm>
        </p:spPr>
        <p:txBody>
          <a:bodyPr/>
          <a:lstStyle/>
          <a:p>
            <a:r>
              <a:rPr lang="en-US" altLang="en-US" sz="2600" dirty="0" smtClean="0"/>
              <a:t>Captain Swing Riots</a:t>
            </a:r>
            <a:endParaRPr lang="en-US" sz="2600" dirty="0"/>
          </a:p>
        </p:txBody>
      </p:sp>
      <p:pic>
        <p:nvPicPr>
          <p:cNvPr id="39937" name="Picture 1" descr="Captain Swing Riots. When English landowners introduced reapers and other machines, rural laborers violently resisted by destroying the machines, setting fires, and sometimes attacking the owners and farm managers. The movement was finally repressed by county militias and troop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6300"/>
            <a:ext cx="8636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p598</a:t>
            </a:r>
          </a:p>
        </p:txBody>
      </p:sp>
    </p:spTree>
    <p:extLst>
      <p:ext uri="{BB962C8B-B14F-4D97-AF65-F5344CB8AC3E}">
        <p14:creationId xmlns:p14="http://schemas.microsoft.com/office/powerpoint/2010/main" val="1130998291"/>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78042" y="571015"/>
            <a:ext cx="7772400" cy="492443"/>
          </a:xfrm>
        </p:spPr>
        <p:txBody>
          <a:bodyPr/>
          <a:lstStyle/>
          <a:p>
            <a:r>
              <a:rPr lang="en-US" altLang="en-US" sz="2600" dirty="0" smtClean="0"/>
              <a:t>A Railroad Bridge Across the Nile</a:t>
            </a:r>
            <a:endParaRPr lang="en-US" sz="2600" dirty="0"/>
          </a:p>
        </p:txBody>
      </p:sp>
      <p:pic>
        <p:nvPicPr>
          <p:cNvPr id="41985" name="Picture 1" descr="A Railroad Bridge Across the Nile. In the second half of the nineteenth century, industrialized nations, especially Great Britain, sent engineers and equipment to build railroads in less industrialized parts of the world, such as India, South Africa, Latin America, and the Middle East. One such railway connected Cairo and Alexandria in Egypt. Here a railroad bridge crosses the Nile at Benha near the pyramids. Corbi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168400"/>
            <a:ext cx="86360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91428"/>
            <a:ext cx="609600" cy="276999"/>
          </a:xfrm>
        </p:spPr>
        <p:txBody>
          <a:bodyPr/>
          <a:lstStyle/>
          <a:p>
            <a:r>
              <a:rPr lang="en-US" altLang="en-US" sz="1200" b="1" dirty="0" smtClean="0"/>
              <a:t> p599</a:t>
            </a:r>
          </a:p>
        </p:txBody>
      </p:sp>
    </p:spTree>
    <p:extLst>
      <p:ext uri="{BB962C8B-B14F-4D97-AF65-F5344CB8AC3E}">
        <p14:creationId xmlns:p14="http://schemas.microsoft.com/office/powerpoint/2010/main" val="2458690174"/>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7957"/>
            <a:ext cx="7772400" cy="492443"/>
          </a:xfrm>
        </p:spPr>
        <p:txBody>
          <a:bodyPr/>
          <a:lstStyle/>
          <a:p>
            <a:r>
              <a:rPr lang="en-US" altLang="en-US" sz="2600" dirty="0" smtClean="0"/>
              <a:t>Manchester, the First Industrial City</a:t>
            </a:r>
            <a:endParaRPr lang="en-US" sz="2600" dirty="0"/>
          </a:p>
        </p:txBody>
      </p:sp>
      <p:pic>
        <p:nvPicPr>
          <p:cNvPr id="7169" name="Picture 1" descr="Manchester, the First Industrial City. The first cotton mills, built on the banks of the River Irwell in northern England, transformed Manchester from a country town into a booming industrial city. The use of chemicals to bleach and dye the cloth and the introduction of steam engines in the early nineteenth century to power the spinning and weaving machines made Manchester, for a time, the most polluted city on earth."/>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60400"/>
            <a:ext cx="8636000"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p576</a:t>
            </a:r>
          </a:p>
        </p:txBody>
      </p:sp>
    </p:spTree>
    <p:extLst>
      <p:ext uri="{BB962C8B-B14F-4D97-AF65-F5344CB8AC3E}">
        <p14:creationId xmlns:p14="http://schemas.microsoft.com/office/powerpoint/2010/main" val="2865500638"/>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a:xfrm>
            <a:off x="1752600" y="152400"/>
            <a:ext cx="5562600" cy="1447800"/>
          </a:xfrm>
        </p:spPr>
        <p:txBody>
          <a:bodyPr/>
          <a:lstStyle/>
          <a:p>
            <a:pPr eaLnBrk="1" hangingPunct="1"/>
            <a:r>
              <a:rPr lang="en-US" altLang="en-US" dirty="0" smtClean="0">
                <a:solidFill>
                  <a:schemeClr val="tx1"/>
                </a:solidFill>
                <a:latin typeface="Arial" pitchFamily="34" charset="0"/>
              </a:rPr>
              <a:t>Causes of the Industrial Revolution</a:t>
            </a:r>
            <a:endParaRPr lang="en-US" altLang="en-US" dirty="0" smtClean="0">
              <a:solidFill>
                <a:srgbClr val="000000"/>
              </a:solidFill>
              <a:latin typeface="Arial" pitchFamily="34" charset="0"/>
            </a:endParaRPr>
          </a:p>
        </p:txBody>
      </p:sp>
      <p:sp>
        <p:nvSpPr>
          <p:cNvPr id="9218" name="Rectangle 3"/>
          <p:cNvSpPr>
            <a:spLocks noGrp="1" noChangeArrowheads="1"/>
          </p:cNvSpPr>
          <p:nvPr>
            <p:ph type="body" idx="1"/>
          </p:nvPr>
        </p:nvSpPr>
        <p:spPr>
          <a:xfrm>
            <a:off x="685800" y="1752600"/>
            <a:ext cx="7772400" cy="4130675"/>
          </a:xfrm>
          <a:noFill/>
        </p:spPr>
        <p:txBody>
          <a:bodyPr/>
          <a:lstStyle/>
          <a:p>
            <a:pPr eaLnBrk="1" hangingPunct="1">
              <a:buFontTx/>
              <a:buChar char="•"/>
            </a:pPr>
            <a:r>
              <a:rPr lang="en-US" altLang="en-US" dirty="0" smtClean="0">
                <a:latin typeface="Arial" pitchFamily="34" charset="0"/>
              </a:rPr>
              <a:t>Population Growth</a:t>
            </a:r>
          </a:p>
          <a:p>
            <a:pPr eaLnBrk="1" hangingPunct="1">
              <a:buFontTx/>
              <a:buChar char="•"/>
            </a:pPr>
            <a:r>
              <a:rPr lang="en-US" altLang="en-US" dirty="0" smtClean="0">
                <a:latin typeface="Arial" pitchFamily="34" charset="0"/>
              </a:rPr>
              <a:t>The Agricultural Revolution</a:t>
            </a:r>
          </a:p>
          <a:p>
            <a:pPr marL="1085850" lvl="1" indent="-342900" eaLnBrk="1" hangingPunct="1">
              <a:buFontTx/>
              <a:buChar char="•"/>
            </a:pPr>
            <a:r>
              <a:rPr lang="en-US" altLang="en-US" dirty="0" smtClean="0">
                <a:latin typeface="Arial" pitchFamily="34" charset="0"/>
              </a:rPr>
              <a:t>Enclosure/productivity</a:t>
            </a:r>
          </a:p>
          <a:p>
            <a:pPr eaLnBrk="1" hangingPunct="1">
              <a:buFontTx/>
              <a:buChar char="•"/>
            </a:pPr>
            <a:r>
              <a:rPr lang="en-US" altLang="en-US" dirty="0" smtClean="0">
                <a:latin typeface="Arial" pitchFamily="34" charset="0"/>
              </a:rPr>
              <a:t>Trade and Inventiveness</a:t>
            </a:r>
          </a:p>
          <a:p>
            <a:pPr marL="1085850" lvl="1" indent="-342900" eaLnBrk="1" hangingPunct="1">
              <a:buFontTx/>
              <a:buChar char="•"/>
            </a:pPr>
            <a:r>
              <a:rPr lang="en-US" altLang="en-US" dirty="0" smtClean="0">
                <a:latin typeface="Arial" pitchFamily="34" charset="0"/>
              </a:rPr>
              <a:t>Commercial expansion in Europe</a:t>
            </a:r>
          </a:p>
          <a:p>
            <a:pPr eaLnBrk="1" hangingPunct="1">
              <a:buFontTx/>
              <a:buChar char="•"/>
            </a:pPr>
            <a:r>
              <a:rPr lang="en-US" altLang="en-US" dirty="0" smtClean="0">
                <a:latin typeface="Arial" pitchFamily="34" charset="0"/>
              </a:rPr>
              <a:t>Britain and Continental Europe</a:t>
            </a:r>
          </a:p>
          <a:p>
            <a:pPr marL="1085850" lvl="1" indent="-342900" eaLnBrk="1" hangingPunct="1">
              <a:buFontTx/>
              <a:buChar char="•"/>
            </a:pPr>
            <a:r>
              <a:rPr lang="en-US" altLang="en-US" dirty="0" smtClean="0">
                <a:latin typeface="Arial" pitchFamily="34" charset="0"/>
              </a:rPr>
              <a:t>Infrastructure/resources/technology</a:t>
            </a:r>
          </a:p>
        </p:txBody>
      </p:sp>
    </p:spTree>
    <p:extLst>
      <p:ext uri="{BB962C8B-B14F-4D97-AF65-F5344CB8AC3E}">
        <p14:creationId xmlns:p14="http://schemas.microsoft.com/office/powerpoint/2010/main" val="3413911281"/>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772400" cy="492443"/>
          </a:xfrm>
        </p:spPr>
        <p:txBody>
          <a:bodyPr/>
          <a:lstStyle/>
          <a:p>
            <a:r>
              <a:rPr lang="en-US" sz="2600" dirty="0" smtClean="0"/>
              <a:t>Chronology from 1750-1850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2951991031"/>
              </p:ext>
            </p:extLst>
          </p:nvPr>
        </p:nvGraphicFramePr>
        <p:xfrm>
          <a:off x="495300" y="492443"/>
          <a:ext cx="8305799" cy="6019800"/>
        </p:xfrm>
        <a:graphic>
          <a:graphicData uri="http://schemas.openxmlformats.org/drawingml/2006/table">
            <a:tbl>
              <a:tblPr firstRow="1" bandRow="1">
                <a:tableStyleId>{5C22544A-7EE6-4342-B048-85BDC9FD1C3A}</a:tableStyleId>
              </a:tblPr>
              <a:tblGrid>
                <a:gridCol w="487641"/>
                <a:gridCol w="3747552"/>
                <a:gridCol w="4070606"/>
              </a:tblGrid>
              <a:tr h="237413">
                <a:tc>
                  <a:txBody>
                    <a:bodyPr/>
                    <a:lstStyle/>
                    <a:p>
                      <a:pPr marL="0" marR="0">
                        <a:spcBef>
                          <a:spcPts val="0"/>
                        </a:spcBef>
                        <a:spcAft>
                          <a:spcPts val="0"/>
                        </a:spcAft>
                      </a:pPr>
                      <a:r>
                        <a:rPr lang="en-US" sz="700" dirty="0">
                          <a:solidFill>
                            <a:schemeClr val="accent1"/>
                          </a:solidFill>
                          <a:effectLst/>
                          <a:latin typeface="Calibri" panose="020F0502020204030204" pitchFamily="34" charset="0"/>
                        </a:rPr>
                        <a:t> </a:t>
                      </a:r>
                      <a:r>
                        <a:rPr lang="en-US" sz="700" dirty="0" smtClean="0">
                          <a:solidFill>
                            <a:schemeClr val="accent1"/>
                          </a:solidFill>
                          <a:effectLst/>
                          <a:latin typeface="Calibri" panose="020F0502020204030204" pitchFamily="34" charset="0"/>
                        </a:rPr>
                        <a:t>empty cell</a:t>
                      </a:r>
                      <a:endParaRPr lang="en-US" sz="700" dirty="0">
                        <a:solidFill>
                          <a:schemeClr val="accent1"/>
                        </a:solidFill>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a:effectLst/>
                          <a:latin typeface="Calibri" panose="020F0502020204030204" pitchFamily="34" charset="0"/>
                        </a:rPr>
                        <a:t>Technology</a:t>
                      </a:r>
                      <a:endParaRPr lang="en-US" sz="120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a:effectLst/>
                          <a:latin typeface="Calibri" panose="020F0502020204030204" pitchFamily="34" charset="0"/>
                        </a:rPr>
                        <a:t>Economy, Society, and Politics</a:t>
                      </a:r>
                      <a:endParaRPr lang="en-US" sz="1200">
                        <a:effectLst/>
                        <a:latin typeface="Calibri" panose="020F0502020204030204" pitchFamily="34" charset="0"/>
                        <a:ea typeface="MS Mincho"/>
                        <a:cs typeface="Times New Roman"/>
                      </a:endParaRPr>
                    </a:p>
                  </a:txBody>
                  <a:tcPr marL="35806" marR="35806" marT="0" marB="0"/>
                </a:tc>
              </a:tr>
              <a:tr h="2417162">
                <a:tc>
                  <a:txBody>
                    <a:bodyPr/>
                    <a:lstStyle/>
                    <a:p>
                      <a:pPr marL="0" marR="0">
                        <a:spcBef>
                          <a:spcPts val="0"/>
                        </a:spcBef>
                        <a:spcAft>
                          <a:spcPts val="0"/>
                        </a:spcAft>
                      </a:pPr>
                      <a:r>
                        <a:rPr lang="en-US" sz="1200" b="1" dirty="0">
                          <a:effectLst/>
                          <a:latin typeface="Calibri" panose="020F0502020204030204" pitchFamily="34" charset="0"/>
                        </a:rPr>
                        <a:t>1750</a:t>
                      </a:r>
                      <a:endParaRPr lang="en-US" sz="1200" b="1" dirty="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dirty="0">
                          <a:effectLst/>
                          <a:latin typeface="Calibri" panose="020F0502020204030204" pitchFamily="34" charset="0"/>
                        </a:rPr>
                        <a:t>1702-1712 Thomas </a:t>
                      </a:r>
                      <a:r>
                        <a:rPr lang="en-US" sz="1200" dirty="0" err="1">
                          <a:effectLst/>
                          <a:latin typeface="Calibri" panose="020F0502020204030204" pitchFamily="34" charset="0"/>
                        </a:rPr>
                        <a:t>Newcomen</a:t>
                      </a:r>
                      <a:r>
                        <a:rPr lang="en-US" sz="1200" dirty="0">
                          <a:effectLst/>
                          <a:latin typeface="Calibri" panose="020F0502020204030204" pitchFamily="34" charset="0"/>
                        </a:rPr>
                        <a:t> builds first steam engine </a:t>
                      </a:r>
                    </a:p>
                    <a:p>
                      <a:pPr marL="0" marR="0">
                        <a:spcBef>
                          <a:spcPts val="0"/>
                        </a:spcBef>
                        <a:spcAft>
                          <a:spcPts val="0"/>
                        </a:spcAft>
                      </a:pPr>
                      <a:r>
                        <a:rPr lang="en-US" sz="1200" dirty="0">
                          <a:effectLst/>
                          <a:latin typeface="Calibri" panose="020F0502020204030204" pitchFamily="34" charset="0"/>
                        </a:rPr>
                        <a:t>1759 Josiah Wedgwood opens pottery factory </a:t>
                      </a:r>
                    </a:p>
                    <a:p>
                      <a:pPr marL="0" marR="0">
                        <a:spcBef>
                          <a:spcPts val="0"/>
                        </a:spcBef>
                        <a:spcAft>
                          <a:spcPts val="0"/>
                        </a:spcAft>
                      </a:pPr>
                      <a:r>
                        <a:rPr lang="en-US" sz="1200" dirty="0">
                          <a:effectLst/>
                          <a:latin typeface="Calibri" panose="020F0502020204030204" pitchFamily="34" charset="0"/>
                        </a:rPr>
                        <a:t>1764 Spinning jenny</a:t>
                      </a:r>
                    </a:p>
                    <a:p>
                      <a:pPr marL="0" marR="0">
                        <a:spcBef>
                          <a:spcPts val="0"/>
                        </a:spcBef>
                        <a:spcAft>
                          <a:spcPts val="0"/>
                        </a:spcAft>
                      </a:pPr>
                      <a:r>
                        <a:rPr lang="en-US" sz="1200" dirty="0">
                          <a:effectLst/>
                          <a:latin typeface="Calibri" panose="020F0502020204030204" pitchFamily="34" charset="0"/>
                        </a:rPr>
                        <a:t>1769 Richard Arkwright's water frame; James Watt patents steam engine</a:t>
                      </a:r>
                    </a:p>
                    <a:p>
                      <a:pPr marL="0" marR="0">
                        <a:spcBef>
                          <a:spcPts val="0"/>
                        </a:spcBef>
                        <a:spcAft>
                          <a:spcPts val="0"/>
                        </a:spcAft>
                      </a:pPr>
                      <a:r>
                        <a:rPr lang="en-US" sz="1200" dirty="0" smtClean="0">
                          <a:effectLst/>
                          <a:latin typeface="Calibri" panose="020F0502020204030204" pitchFamily="34" charset="0"/>
                        </a:rPr>
                        <a:t>1779 </a:t>
                      </a:r>
                      <a:r>
                        <a:rPr lang="en-US" sz="1200" dirty="0">
                          <a:effectLst/>
                          <a:latin typeface="Calibri" panose="020F0502020204030204" pitchFamily="34" charset="0"/>
                        </a:rPr>
                        <a:t>First iron bridge</a:t>
                      </a:r>
                    </a:p>
                    <a:p>
                      <a:pPr marL="0" marR="0">
                        <a:spcBef>
                          <a:spcPts val="0"/>
                        </a:spcBef>
                        <a:spcAft>
                          <a:spcPts val="0"/>
                        </a:spcAft>
                      </a:pPr>
                      <a:r>
                        <a:rPr lang="en-US" sz="1200" dirty="0">
                          <a:effectLst/>
                          <a:latin typeface="Calibri" panose="020F0502020204030204" pitchFamily="34" charset="0"/>
                        </a:rPr>
                        <a:t>1785 Samuel Crompton's mule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1793 </a:t>
                      </a:r>
                      <a:r>
                        <a:rPr lang="en-US" sz="1200" dirty="0">
                          <a:effectLst/>
                          <a:latin typeface="Calibri" panose="020F0502020204030204" pitchFamily="34" charset="0"/>
                        </a:rPr>
                        <a:t>Eli Whitney's cotton gin</a:t>
                      </a:r>
                      <a:endParaRPr lang="en-US" sz="1200" dirty="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1776 </a:t>
                      </a:r>
                      <a:r>
                        <a:rPr lang="en-US" sz="1200" dirty="0">
                          <a:effectLst/>
                          <a:latin typeface="Calibri" panose="020F0502020204030204" pitchFamily="34" charset="0"/>
                        </a:rPr>
                        <a:t>Adam Smith's </a:t>
                      </a:r>
                      <a:r>
                        <a:rPr lang="en-US" sz="1200" i="1" dirty="0">
                          <a:effectLst/>
                          <a:latin typeface="Calibri" panose="020F0502020204030204" pitchFamily="34" charset="0"/>
                        </a:rPr>
                        <a:t>Wealth of Nations </a:t>
                      </a:r>
                    </a:p>
                    <a:p>
                      <a:pPr marL="0" marR="0">
                        <a:spcBef>
                          <a:spcPts val="0"/>
                        </a:spcBef>
                        <a:spcAft>
                          <a:spcPts val="0"/>
                        </a:spcAft>
                      </a:pPr>
                      <a:r>
                        <a:rPr lang="en-US" sz="1200" dirty="0">
                          <a:effectLst/>
                          <a:latin typeface="Calibri" panose="020F0502020204030204" pitchFamily="34" charset="0"/>
                        </a:rPr>
                        <a:t>1776-1783 American Revolution</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1789-1799 </a:t>
                      </a:r>
                      <a:r>
                        <a:rPr lang="en-US" sz="1200" dirty="0">
                          <a:effectLst/>
                          <a:latin typeface="Calibri" panose="020F0502020204030204" pitchFamily="34" charset="0"/>
                        </a:rPr>
                        <a:t>French Revolution</a:t>
                      </a:r>
                    </a:p>
                    <a:p>
                      <a:pPr marL="0" marR="0">
                        <a:spcBef>
                          <a:spcPts val="0"/>
                        </a:spcBef>
                        <a:spcAft>
                          <a:spcPts val="0"/>
                        </a:spcAft>
                      </a:pPr>
                      <a:r>
                        <a:rPr lang="en-US" sz="1200" dirty="0">
                          <a:effectLst/>
                          <a:latin typeface="Calibri" panose="020F0502020204030204" pitchFamily="34" charset="0"/>
                        </a:rPr>
                        <a:t>1792 Mary Wollstonecraft's </a:t>
                      </a:r>
                      <a:r>
                        <a:rPr lang="en-US" sz="1200" i="1" dirty="0">
                          <a:effectLst/>
                          <a:latin typeface="Calibri" panose="020F0502020204030204" pitchFamily="34" charset="0"/>
                        </a:rPr>
                        <a:t>A Vindication of the Rights of Woman</a:t>
                      </a:r>
                      <a:endParaRPr lang="en-US" sz="1200" i="1" dirty="0">
                        <a:effectLst/>
                        <a:latin typeface="Calibri" panose="020F0502020204030204" pitchFamily="34" charset="0"/>
                        <a:ea typeface="MS Mincho"/>
                        <a:cs typeface="Times New Roman"/>
                      </a:endParaRPr>
                    </a:p>
                  </a:txBody>
                  <a:tcPr marL="35806" marR="35806" marT="0" marB="0"/>
                </a:tc>
              </a:tr>
              <a:tr h="2868089">
                <a:tc>
                  <a:txBody>
                    <a:bodyPr/>
                    <a:lstStyle/>
                    <a:p>
                      <a:pPr marL="0" marR="0">
                        <a:spcBef>
                          <a:spcPts val="0"/>
                        </a:spcBef>
                        <a:spcAft>
                          <a:spcPts val="0"/>
                        </a:spcAft>
                      </a:pPr>
                      <a:r>
                        <a:rPr lang="en-US" sz="1200" b="1">
                          <a:effectLst/>
                          <a:latin typeface="Calibri" panose="020F0502020204030204" pitchFamily="34" charset="0"/>
                        </a:rPr>
                        <a:t>1800</a:t>
                      </a:r>
                      <a:endParaRPr lang="en-US" sz="1200" b="1">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dirty="0">
                          <a:effectLst/>
                          <a:latin typeface="Calibri" panose="020F0502020204030204" pitchFamily="34" charset="0"/>
                        </a:rPr>
                        <a:t>1800 Alessandro Volta's battery</a:t>
                      </a:r>
                    </a:p>
                    <a:p>
                      <a:pPr marL="0" marR="0">
                        <a:spcBef>
                          <a:spcPts val="0"/>
                        </a:spcBef>
                        <a:spcAft>
                          <a:spcPts val="0"/>
                        </a:spcAft>
                      </a:pPr>
                      <a:r>
                        <a:rPr lang="en-US" sz="1200" dirty="0">
                          <a:effectLst/>
                          <a:latin typeface="Calibri" panose="020F0502020204030204" pitchFamily="34" charset="0"/>
                        </a:rPr>
                        <a:t>1807 Robert Fulton's </a:t>
                      </a:r>
                      <a:r>
                        <a:rPr lang="en-US" sz="1200" i="1" dirty="0">
                          <a:effectLst/>
                          <a:latin typeface="Calibri" panose="020F0502020204030204" pitchFamily="34" charset="0"/>
                        </a:rPr>
                        <a:t>North River</a:t>
                      </a:r>
                    </a:p>
                    <a:p>
                      <a:pPr marL="0" marR="0">
                        <a:spcBef>
                          <a:spcPts val="0"/>
                        </a:spcBef>
                        <a:spcAft>
                          <a:spcPts val="0"/>
                        </a:spcAft>
                      </a:pPr>
                      <a:r>
                        <a:rPr lang="en-US" sz="1200" dirty="0">
                          <a:effectLst/>
                          <a:latin typeface="Calibri" panose="020F0502020204030204" pitchFamily="34" charset="0"/>
                        </a:rPr>
                        <a:t>1820s Construction of Erie Canal</a:t>
                      </a:r>
                    </a:p>
                    <a:p>
                      <a:pPr marL="0" marR="0">
                        <a:spcBef>
                          <a:spcPts val="0"/>
                        </a:spcBef>
                        <a:spcAft>
                          <a:spcPts val="0"/>
                        </a:spcAft>
                      </a:pPr>
                      <a:r>
                        <a:rPr lang="en-US" sz="1200" dirty="0">
                          <a:effectLst/>
                          <a:latin typeface="Calibri" panose="020F0502020204030204" pitchFamily="34" charset="0"/>
                        </a:rPr>
                        <a:t>1829 </a:t>
                      </a:r>
                      <a:r>
                        <a:rPr lang="en-US" sz="1200" i="1" dirty="0">
                          <a:effectLst/>
                          <a:latin typeface="Calibri" panose="020F0502020204030204" pitchFamily="34" charset="0"/>
                        </a:rPr>
                        <a:t>Rocket</a:t>
                      </a:r>
                      <a:r>
                        <a:rPr lang="en-US" sz="1200" dirty="0">
                          <a:effectLst/>
                          <a:latin typeface="Calibri" panose="020F0502020204030204" pitchFamily="34" charset="0"/>
                        </a:rPr>
                        <a:t>, first prize-winning locomotive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1837 </a:t>
                      </a:r>
                      <a:r>
                        <a:rPr lang="en-US" sz="1200" dirty="0">
                          <a:effectLst/>
                          <a:latin typeface="Calibri" panose="020F0502020204030204" pitchFamily="34" charset="0"/>
                        </a:rPr>
                        <a:t>Wheatstone and Cooke's telegraph; Morse's code</a:t>
                      </a:r>
                    </a:p>
                    <a:p>
                      <a:pPr marL="0" marR="0">
                        <a:spcBef>
                          <a:spcPts val="0"/>
                        </a:spcBef>
                        <a:spcAft>
                          <a:spcPts val="0"/>
                        </a:spcAft>
                      </a:pPr>
                      <a:r>
                        <a:rPr lang="en-US" sz="1200" dirty="0">
                          <a:effectLst/>
                          <a:latin typeface="Calibri" panose="020F0502020204030204" pitchFamily="34" charset="0"/>
                        </a:rPr>
                        <a:t>1838 First ships steam across the Atlantic </a:t>
                      </a:r>
                    </a:p>
                    <a:p>
                      <a:pPr marL="0" marR="0">
                        <a:spcBef>
                          <a:spcPts val="0"/>
                        </a:spcBef>
                        <a:spcAft>
                          <a:spcPts val="0"/>
                        </a:spcAft>
                      </a:pPr>
                      <a:r>
                        <a:rPr lang="en-US" sz="1200" dirty="0">
                          <a:effectLst/>
                          <a:latin typeface="Calibri" panose="020F0502020204030204" pitchFamily="34" charset="0"/>
                        </a:rPr>
                        <a:t>1840 </a:t>
                      </a:r>
                      <a:r>
                        <a:rPr lang="en-US" sz="1200" i="1" dirty="0">
                          <a:effectLst/>
                          <a:latin typeface="Calibri" panose="020F0502020204030204" pitchFamily="34" charset="0"/>
                        </a:rPr>
                        <a:t>Nemesis </a:t>
                      </a:r>
                      <a:r>
                        <a:rPr lang="en-US" sz="1200" dirty="0">
                          <a:effectLst/>
                          <a:latin typeface="Calibri" panose="020F0502020204030204" pitchFamily="34" charset="0"/>
                        </a:rPr>
                        <a:t>sails to China</a:t>
                      </a:r>
                    </a:p>
                    <a:p>
                      <a:pPr marL="0" marR="0">
                        <a:spcBef>
                          <a:spcPts val="0"/>
                        </a:spcBef>
                        <a:spcAft>
                          <a:spcPts val="0"/>
                        </a:spcAft>
                      </a:pPr>
                      <a:r>
                        <a:rPr lang="en-US" sz="1200" dirty="0">
                          <a:effectLst/>
                          <a:latin typeface="Calibri" panose="020F0502020204030204" pitchFamily="34" charset="0"/>
                        </a:rPr>
                        <a:t>1843 Samuel Morse's Baltimore-to-Washington telegraph</a:t>
                      </a:r>
                      <a:endParaRPr lang="en-US" sz="1200" dirty="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dirty="0">
                          <a:effectLst/>
                          <a:latin typeface="Calibri" panose="020F0502020204030204" pitchFamily="34" charset="0"/>
                        </a:rPr>
                        <a:t>1804-1815 Napoleonic Wars</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1820s </a:t>
                      </a:r>
                      <a:r>
                        <a:rPr lang="en-US" sz="1200" dirty="0">
                          <a:effectLst/>
                          <a:latin typeface="Calibri" panose="020F0502020204030204" pitchFamily="34" charset="0"/>
                        </a:rPr>
                        <a:t>U.S. cotton industry begins</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1833 </a:t>
                      </a:r>
                      <a:r>
                        <a:rPr lang="en-US" sz="1200" dirty="0">
                          <a:effectLst/>
                          <a:latin typeface="Calibri" panose="020F0502020204030204" pitchFamily="34" charset="0"/>
                        </a:rPr>
                        <a:t>Factory Act in Britain</a:t>
                      </a:r>
                    </a:p>
                    <a:p>
                      <a:pPr marL="0" marR="0">
                        <a:spcBef>
                          <a:spcPts val="0"/>
                        </a:spcBef>
                        <a:spcAft>
                          <a:spcPts val="0"/>
                        </a:spcAft>
                      </a:pPr>
                      <a:r>
                        <a:rPr lang="en-US" sz="1200" dirty="0">
                          <a:effectLst/>
                          <a:latin typeface="Calibri" panose="020F0502020204030204" pitchFamily="34" charset="0"/>
                        </a:rPr>
                        <a:t>1834 German Zollverein; Robert Owen's Grand National Consolidated Trade Union</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1847-1848 </a:t>
                      </a:r>
                      <a:r>
                        <a:rPr lang="en-US" sz="1200" dirty="0">
                          <a:effectLst/>
                          <a:latin typeface="Calibri" panose="020F0502020204030204" pitchFamily="34" charset="0"/>
                        </a:rPr>
                        <a:t>Irish famine</a:t>
                      </a:r>
                    </a:p>
                    <a:p>
                      <a:pPr marL="0" marR="0">
                        <a:spcBef>
                          <a:spcPts val="0"/>
                        </a:spcBef>
                        <a:spcAft>
                          <a:spcPts val="0"/>
                        </a:spcAft>
                      </a:pPr>
                      <a:r>
                        <a:rPr lang="en-US" sz="1200" dirty="0">
                          <a:effectLst/>
                          <a:latin typeface="Calibri" panose="020F0502020204030204" pitchFamily="34" charset="0"/>
                        </a:rPr>
                        <a:t>1848 Collapse of Chartist movement; revolutions in Europe </a:t>
                      </a:r>
                    </a:p>
                    <a:p>
                      <a:pPr marL="0" marR="0">
                        <a:spcBef>
                          <a:spcPts val="0"/>
                        </a:spcBef>
                        <a:spcAft>
                          <a:spcPts val="0"/>
                        </a:spcAft>
                      </a:pPr>
                      <a:r>
                        <a:rPr lang="en-US" sz="1200" dirty="0">
                          <a:effectLst/>
                          <a:latin typeface="Calibri" panose="020F0502020204030204" pitchFamily="34" charset="0"/>
                        </a:rPr>
                        <a:t>1848 Publication of </a:t>
                      </a:r>
                      <a:r>
                        <a:rPr lang="en-US" sz="1200" i="1" dirty="0">
                          <a:effectLst/>
                          <a:latin typeface="Calibri" panose="020F0502020204030204" pitchFamily="34" charset="0"/>
                        </a:rPr>
                        <a:t>Communist Manifesto</a:t>
                      </a:r>
                      <a:endParaRPr lang="en-US" sz="1200" i="1" dirty="0">
                        <a:effectLst/>
                        <a:latin typeface="Calibri" panose="020F0502020204030204" pitchFamily="34" charset="0"/>
                        <a:ea typeface="MS Mincho"/>
                        <a:cs typeface="Times New Roman"/>
                      </a:endParaRPr>
                    </a:p>
                  </a:txBody>
                  <a:tcPr marL="35806" marR="35806" marT="0" marB="0"/>
                </a:tc>
              </a:tr>
              <a:tr h="497136">
                <a:tc>
                  <a:txBody>
                    <a:bodyPr/>
                    <a:lstStyle/>
                    <a:p>
                      <a:pPr marL="0" marR="0">
                        <a:spcBef>
                          <a:spcPts val="0"/>
                        </a:spcBef>
                        <a:spcAft>
                          <a:spcPts val="0"/>
                        </a:spcAft>
                      </a:pPr>
                      <a:r>
                        <a:rPr lang="en-US" sz="1200" b="1" dirty="0">
                          <a:effectLst/>
                          <a:latin typeface="Calibri" panose="020F0502020204030204" pitchFamily="34" charset="0"/>
                        </a:rPr>
                        <a:t>1850</a:t>
                      </a:r>
                      <a:endParaRPr lang="en-US" sz="1200" b="1" dirty="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r>
                        <a:rPr lang="en-US" sz="1200" dirty="0">
                          <a:effectLst/>
                          <a:latin typeface="Calibri" panose="020F0502020204030204" pitchFamily="34" charset="0"/>
                        </a:rPr>
                        <a:t>1851 Crystal Palace opens in London</a:t>
                      </a:r>
                      <a:endParaRPr lang="en-US" sz="1200" dirty="0">
                        <a:effectLst/>
                        <a:latin typeface="Calibri" panose="020F0502020204030204" pitchFamily="34" charset="0"/>
                        <a:ea typeface="MS Mincho"/>
                        <a:cs typeface="Times New Roman"/>
                      </a:endParaRPr>
                    </a:p>
                  </a:txBody>
                  <a:tcPr marL="35806" marR="35806"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1854 </a:t>
                      </a:r>
                      <a:r>
                        <a:rPr lang="en-US" sz="1200" dirty="0">
                          <a:effectLst/>
                          <a:latin typeface="Calibri" panose="020F0502020204030204" pitchFamily="34" charset="0"/>
                        </a:rPr>
                        <a:t>First cotton mill in India</a:t>
                      </a:r>
                      <a:endParaRPr lang="en-US" sz="1200" dirty="0">
                        <a:effectLst/>
                        <a:latin typeface="Calibri" panose="020F0502020204030204" pitchFamily="34" charset="0"/>
                        <a:ea typeface="MS Mincho"/>
                        <a:cs typeface="Times New Roman"/>
                      </a:endParaRPr>
                    </a:p>
                  </a:txBody>
                  <a:tcPr marL="35806" marR="35806" marT="0" marB="0"/>
                </a:tc>
              </a:tr>
            </a:tbl>
          </a:graphicData>
        </a:graphic>
      </p:graphicFrame>
      <p:sp>
        <p:nvSpPr>
          <p:cNvPr id="3" name="Content Placeholder 2"/>
          <p:cNvSpPr>
            <a:spLocks noGrp="1"/>
          </p:cNvSpPr>
          <p:nvPr>
            <p:ph idx="1"/>
          </p:nvPr>
        </p:nvSpPr>
        <p:spPr>
          <a:xfrm>
            <a:off x="8534400" y="6581001"/>
            <a:ext cx="609600" cy="276999"/>
          </a:xfrm>
        </p:spPr>
        <p:txBody>
          <a:bodyPr/>
          <a:lstStyle/>
          <a:p>
            <a:r>
              <a:rPr lang="en-US" altLang="en-US" sz="1200" b="1" dirty="0" smtClean="0"/>
              <a:t> p579</a:t>
            </a:r>
          </a:p>
        </p:txBody>
      </p:sp>
    </p:spTree>
    <p:extLst>
      <p:ext uri="{BB962C8B-B14F-4D97-AF65-F5344CB8AC3E}">
        <p14:creationId xmlns:p14="http://schemas.microsoft.com/office/powerpoint/2010/main" val="717947996"/>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778"/>
            <a:ext cx="7772400" cy="492443"/>
          </a:xfrm>
        </p:spPr>
        <p:txBody>
          <a:bodyPr/>
          <a:lstStyle/>
          <a:p>
            <a:r>
              <a:rPr lang="en-US" altLang="en-US" sz="2600" dirty="0" smtClean="0"/>
              <a:t>The Industrial Revolution in Britain, circa 1850</a:t>
            </a:r>
            <a:endParaRPr lang="en-US" sz="2600" dirty="0"/>
          </a:p>
        </p:txBody>
      </p:sp>
      <p:pic>
        <p:nvPicPr>
          <p:cNvPr id="12289" name="Picture 1" descr="Map 22.1: The Industrial Revolution in Britain, circa 1850. The first industries arose in northern and western England. These regions had abundant coal and iron-ore deposits for the iron industry, as well as moist climate and fast-flowing rivers, factors important for the cotton textile industr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1700" y="533400"/>
            <a:ext cx="4838700" cy="62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 Map 21.1 p581</a:t>
            </a:r>
          </a:p>
        </p:txBody>
      </p:sp>
    </p:spTree>
    <p:extLst>
      <p:ext uri="{BB962C8B-B14F-4D97-AF65-F5344CB8AC3E}">
        <p14:creationId xmlns:p14="http://schemas.microsoft.com/office/powerpoint/2010/main" val="1309365894"/>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Technological Revolution</a:t>
            </a:r>
          </a:p>
        </p:txBody>
      </p:sp>
      <p:sp>
        <p:nvSpPr>
          <p:cNvPr id="14338" name="Rectangle 3"/>
          <p:cNvSpPr>
            <a:spLocks noGrp="1" noChangeArrowheads="1"/>
          </p:cNvSpPr>
          <p:nvPr>
            <p:ph type="body" idx="1"/>
          </p:nvPr>
        </p:nvSpPr>
        <p:spPr>
          <a:xfrm>
            <a:off x="685800" y="1752600"/>
            <a:ext cx="7772400" cy="4130675"/>
          </a:xfrm>
          <a:noFill/>
        </p:spPr>
        <p:txBody>
          <a:bodyPr/>
          <a:lstStyle/>
          <a:p>
            <a:pPr eaLnBrk="1" hangingPunct="1">
              <a:buFontTx/>
              <a:buChar char="•"/>
            </a:pPr>
            <a:r>
              <a:rPr lang="en-US" altLang="en-US" dirty="0" smtClean="0">
                <a:latin typeface="Arial" pitchFamily="34" charset="0"/>
              </a:rPr>
              <a:t>Mass Production: Pottery</a:t>
            </a:r>
          </a:p>
          <a:p>
            <a:pPr marL="1085850" lvl="1" indent="-342900" eaLnBrk="1" hangingPunct="1">
              <a:buFontTx/>
              <a:buChar char="•"/>
            </a:pPr>
            <a:r>
              <a:rPr lang="en-US" altLang="en-US" dirty="0" smtClean="0">
                <a:latin typeface="Arial" pitchFamily="34" charset="0"/>
              </a:rPr>
              <a:t>Coffee/tea consumption</a:t>
            </a:r>
          </a:p>
          <a:p>
            <a:pPr marL="1085850" lvl="1" indent="-342900" eaLnBrk="1" hangingPunct="1">
              <a:buFontTx/>
              <a:buChar char="•"/>
            </a:pPr>
            <a:r>
              <a:rPr lang="en-US" altLang="en-US" dirty="0" smtClean="0">
                <a:latin typeface="Arial" pitchFamily="34" charset="0"/>
              </a:rPr>
              <a:t>Josiah Wedgwood</a:t>
            </a:r>
          </a:p>
          <a:p>
            <a:pPr eaLnBrk="1" hangingPunct="1">
              <a:buFontTx/>
              <a:buChar char="•"/>
            </a:pPr>
            <a:r>
              <a:rPr lang="en-US" altLang="en-US" dirty="0" smtClean="0">
                <a:latin typeface="Arial" pitchFamily="34" charset="0"/>
              </a:rPr>
              <a:t>Mechanization: The Cotton Industry</a:t>
            </a:r>
          </a:p>
          <a:p>
            <a:pPr marL="1085850" lvl="1" indent="-342900" eaLnBrk="1" hangingPunct="1">
              <a:buFontTx/>
              <a:buChar char="•"/>
            </a:pPr>
            <a:r>
              <a:rPr lang="en-US" altLang="en-US" dirty="0" smtClean="0">
                <a:latin typeface="Arial" pitchFamily="34" charset="0"/>
              </a:rPr>
              <a:t>New technologies</a:t>
            </a:r>
          </a:p>
          <a:p>
            <a:pPr marL="1085850" lvl="1" indent="-342900" eaLnBrk="1" hangingPunct="1">
              <a:buFontTx/>
              <a:buChar char="•"/>
            </a:pPr>
            <a:r>
              <a:rPr lang="en-US" altLang="en-US" dirty="0" smtClean="0">
                <a:latin typeface="Arial" pitchFamily="34" charset="0"/>
              </a:rPr>
              <a:t>Rise of American cotton</a:t>
            </a:r>
          </a:p>
          <a:p>
            <a:pPr marL="1485900" lvl="2" indent="-342900" eaLnBrk="1" hangingPunct="1"/>
            <a:r>
              <a:rPr lang="en-US" altLang="en-US" dirty="0" smtClean="0">
                <a:latin typeface="Arial" pitchFamily="34" charset="0"/>
              </a:rPr>
              <a:t>Eli Whitney</a:t>
            </a:r>
          </a:p>
        </p:txBody>
      </p:sp>
    </p:spTree>
    <p:extLst>
      <p:ext uri="{BB962C8B-B14F-4D97-AF65-F5344CB8AC3E}">
        <p14:creationId xmlns:p14="http://schemas.microsoft.com/office/powerpoint/2010/main" val="1092702936"/>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685800" y="153025"/>
            <a:ext cx="7772400" cy="1446550"/>
          </a:xfrm>
        </p:spPr>
        <p:txBody>
          <a:bodyPr/>
          <a:lstStyle/>
          <a:p>
            <a:pPr eaLnBrk="1" hangingPunct="1"/>
            <a:r>
              <a:rPr lang="en-US" altLang="en-US" dirty="0" smtClean="0">
                <a:solidFill>
                  <a:schemeClr val="tx1"/>
                </a:solidFill>
                <a:latin typeface="Arial" pitchFamily="34" charset="0"/>
              </a:rPr>
              <a:t>The Technological Revolution (continued)</a:t>
            </a:r>
            <a:endParaRPr lang="en-US" altLang="en-US" dirty="0" smtClean="0">
              <a:latin typeface="Arial" pitchFamily="34" charset="0"/>
            </a:endParaRPr>
          </a:p>
        </p:txBody>
      </p:sp>
      <p:sp>
        <p:nvSpPr>
          <p:cNvPr id="15362" name="Content Placeholder 2"/>
          <p:cNvSpPr>
            <a:spLocks noGrp="1"/>
          </p:cNvSpPr>
          <p:nvPr>
            <p:ph idx="1"/>
          </p:nvPr>
        </p:nvSpPr>
        <p:spPr>
          <a:xfrm>
            <a:off x="685800" y="1752600"/>
            <a:ext cx="7772400" cy="3983038"/>
          </a:xfrm>
        </p:spPr>
        <p:txBody>
          <a:bodyPr/>
          <a:lstStyle/>
          <a:p>
            <a:pPr marL="0" indent="0" eaLnBrk="1" hangingPunct="1">
              <a:buFontTx/>
              <a:buChar char="•"/>
            </a:pPr>
            <a:r>
              <a:rPr lang="en-US" altLang="en-US" dirty="0" smtClean="0">
                <a:latin typeface="Arial" pitchFamily="34" charset="0"/>
              </a:rPr>
              <a:t> The Iron Industry</a:t>
            </a:r>
          </a:p>
          <a:p>
            <a:pPr marL="800100" lvl="2" indent="0" eaLnBrk="1" hangingPunct="1"/>
            <a:r>
              <a:rPr lang="en-US" altLang="en-US" dirty="0" smtClean="0">
                <a:latin typeface="Arial" pitchFamily="34" charset="0"/>
              </a:rPr>
              <a:t> New techniques and new fuel (coke)</a:t>
            </a:r>
          </a:p>
          <a:p>
            <a:pPr marL="800100" lvl="2" indent="0" eaLnBrk="1" hangingPunct="1"/>
            <a:r>
              <a:rPr lang="en-US" altLang="en-US" dirty="0" smtClean="0">
                <a:latin typeface="Arial" pitchFamily="34" charset="0"/>
              </a:rPr>
              <a:t> Crystal Palace</a:t>
            </a:r>
          </a:p>
          <a:p>
            <a:pPr marL="0" indent="0" eaLnBrk="1" hangingPunct="1">
              <a:buFontTx/>
              <a:buChar char="•"/>
            </a:pPr>
            <a:r>
              <a:rPr lang="en-US" altLang="en-US" dirty="0" smtClean="0">
                <a:latin typeface="Arial" pitchFamily="34" charset="0"/>
              </a:rPr>
              <a:t> The Steam Engine</a:t>
            </a:r>
          </a:p>
          <a:p>
            <a:pPr marL="800100" lvl="2" indent="0" eaLnBrk="1" hangingPunct="1"/>
            <a:r>
              <a:rPr lang="en-US" altLang="en-US" dirty="0" smtClean="0">
                <a:latin typeface="Arial" pitchFamily="34" charset="0"/>
              </a:rPr>
              <a:t> </a:t>
            </a:r>
            <a:r>
              <a:rPr lang="en-US" altLang="en-US" dirty="0" err="1" smtClean="0">
                <a:latin typeface="Arial" pitchFamily="34" charset="0"/>
              </a:rPr>
              <a:t>Newcomen</a:t>
            </a:r>
            <a:r>
              <a:rPr lang="en-US" altLang="en-US" dirty="0" smtClean="0">
                <a:latin typeface="Arial" pitchFamily="34" charset="0"/>
              </a:rPr>
              <a:t> and Watt</a:t>
            </a:r>
          </a:p>
          <a:p>
            <a:pPr marL="0" indent="0" eaLnBrk="1" hangingPunct="1">
              <a:buFontTx/>
              <a:buChar char="•"/>
            </a:pPr>
            <a:r>
              <a:rPr lang="en-US" altLang="en-US" dirty="0" smtClean="0">
                <a:latin typeface="Arial" pitchFamily="34" charset="0"/>
              </a:rPr>
              <a:t> Railroads</a:t>
            </a:r>
          </a:p>
          <a:p>
            <a:pPr marL="0" indent="0" eaLnBrk="1" hangingPunct="1">
              <a:buFontTx/>
              <a:buChar char="•"/>
            </a:pPr>
            <a:r>
              <a:rPr lang="en-US" altLang="en-US" dirty="0" smtClean="0">
                <a:latin typeface="Arial" pitchFamily="34" charset="0"/>
              </a:rPr>
              <a:t> Communication over Wires</a:t>
            </a:r>
          </a:p>
        </p:txBody>
      </p:sp>
    </p:spTree>
    <p:extLst>
      <p:ext uri="{BB962C8B-B14F-4D97-AF65-F5344CB8AC3E}">
        <p14:creationId xmlns:p14="http://schemas.microsoft.com/office/powerpoint/2010/main" val="374795288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778"/>
            <a:ext cx="7772400" cy="492443"/>
          </a:xfrm>
        </p:spPr>
        <p:txBody>
          <a:bodyPr/>
          <a:lstStyle/>
          <a:p>
            <a:r>
              <a:rPr lang="en-US" altLang="en-US" sz="2600" dirty="0" smtClean="0"/>
              <a:t>Wedgwood’s Potteries</a:t>
            </a:r>
            <a:endParaRPr lang="en-US" sz="2600" dirty="0"/>
          </a:p>
        </p:txBody>
      </p:sp>
      <p:pic>
        <p:nvPicPr>
          <p:cNvPr id="16385" name="Picture 1" descr="Wedgwood’s Potteries. In Staffordshire, England, Josiah Wedgwood established a factory to massproduce beautiful and inexpensive china. The bottle-shaped buildings are kilns in which thousands of pieces of china could be fired at one time. Kilns, factories, and housing were all mixed together in pottery towns, and smoke from burning coal filled the ai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603422"/>
            <a:ext cx="5486400" cy="617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p583</a:t>
            </a:r>
          </a:p>
        </p:txBody>
      </p:sp>
    </p:spTree>
    <p:extLst>
      <p:ext uri="{BB962C8B-B14F-4D97-AF65-F5344CB8AC3E}">
        <p14:creationId xmlns:p14="http://schemas.microsoft.com/office/powerpoint/2010/main" val="289532894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2464</TotalTime>
  <Words>1727</Words>
  <Application>Microsoft Office PowerPoint</Application>
  <PresentationFormat>On-screen Show (4:3)</PresentationFormat>
  <Paragraphs>167</Paragraphs>
  <Slides>23</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MS Mincho</vt:lpstr>
      <vt:lpstr>ＭＳ Ｐゴシック</vt:lpstr>
      <vt:lpstr>Arial</vt:lpstr>
      <vt:lpstr>Calibri</vt:lpstr>
      <vt:lpstr>Times New Roman</vt:lpstr>
      <vt:lpstr>Wingdings</vt:lpstr>
      <vt:lpstr>1_Lockard_topic</vt:lpstr>
      <vt:lpstr>Chapter 21 The Early Industrial Revolution, 1760-1851</vt:lpstr>
      <vt:lpstr>South America 1820s</vt:lpstr>
      <vt:lpstr>Manchester, the First Industrial City</vt:lpstr>
      <vt:lpstr>Causes of the Industrial Revolution</vt:lpstr>
      <vt:lpstr>Chronology from 1750-1850</vt:lpstr>
      <vt:lpstr>The Industrial Revolution in Britain, circa 1850</vt:lpstr>
      <vt:lpstr>The Technological Revolution</vt:lpstr>
      <vt:lpstr>The Technological Revolution (continued)</vt:lpstr>
      <vt:lpstr>Wedgwood’s Potteries</vt:lpstr>
      <vt:lpstr>A Pin-Maker’s Workshop</vt:lpstr>
      <vt:lpstr>Pit Head of a Coal Mine</vt:lpstr>
      <vt:lpstr>Transatlantic Steamship Race</vt:lpstr>
      <vt:lpstr>The De Witt Clinton Locomotive, 1835–1840</vt:lpstr>
      <vt:lpstr>The Impact of the Early Industrial Revolution</vt:lpstr>
      <vt:lpstr>New Economic and Political Ideas</vt:lpstr>
      <vt:lpstr>Industrialization in Europe, circa 1850</vt:lpstr>
      <vt:lpstr>Paris Apartment at Night</vt:lpstr>
      <vt:lpstr>An Industrial Canal</vt:lpstr>
      <vt:lpstr>Gas Lighting</vt:lpstr>
      <vt:lpstr>“Love Conquers Fear”</vt:lpstr>
      <vt:lpstr>The Limits of Industrialization Outside the West</vt:lpstr>
      <vt:lpstr>Captain Swing Riots</vt:lpstr>
      <vt:lpstr>A Railroad Bridge Across the Nile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123</cp:revision>
  <dcterms:created xsi:type="dcterms:W3CDTF">2006-12-01T20:54:40Z</dcterms:created>
  <dcterms:modified xsi:type="dcterms:W3CDTF">2015-10-09T18:35:51Z</dcterms:modified>
</cp:coreProperties>
</file>